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53" r:id="rId1"/>
  </p:sldMasterIdLst>
  <p:notesMasterIdLst>
    <p:notesMasterId r:id="rId36"/>
  </p:notesMasterIdLst>
  <p:sldIdLst>
    <p:sldId id="296" r:id="rId2"/>
    <p:sldId id="1496" r:id="rId3"/>
    <p:sldId id="1495" r:id="rId4"/>
    <p:sldId id="1472" r:id="rId5"/>
    <p:sldId id="1473" r:id="rId6"/>
    <p:sldId id="1474" r:id="rId7"/>
    <p:sldId id="1475" r:id="rId8"/>
    <p:sldId id="1476" r:id="rId9"/>
    <p:sldId id="1477" r:id="rId10"/>
    <p:sldId id="1478" r:id="rId11"/>
    <p:sldId id="1479" r:id="rId12"/>
    <p:sldId id="1480" r:id="rId13"/>
    <p:sldId id="1482" r:id="rId14"/>
    <p:sldId id="1483" r:id="rId15"/>
    <p:sldId id="1481" r:id="rId16"/>
    <p:sldId id="1484" r:id="rId17"/>
    <p:sldId id="1485" r:id="rId18"/>
    <p:sldId id="1486" r:id="rId19"/>
    <p:sldId id="1487" r:id="rId20"/>
    <p:sldId id="1488" r:id="rId21"/>
    <p:sldId id="1489" r:id="rId22"/>
    <p:sldId id="1490" r:id="rId23"/>
    <p:sldId id="1491" r:id="rId24"/>
    <p:sldId id="1492" r:id="rId25"/>
    <p:sldId id="1493" r:id="rId26"/>
    <p:sldId id="1494" r:id="rId27"/>
    <p:sldId id="1507" r:id="rId28"/>
    <p:sldId id="1515" r:id="rId29"/>
    <p:sldId id="1509" r:id="rId30"/>
    <p:sldId id="1510" r:id="rId31"/>
    <p:sldId id="1511" r:id="rId32"/>
    <p:sldId id="1512" r:id="rId33"/>
    <p:sldId id="1513" r:id="rId34"/>
    <p:sldId id="1514" r:id="rId35"/>
  </p:sldIdLst>
  <p:sldSz cx="9144000" cy="6858000" type="screen4x3"/>
  <p:notesSz cx="6797675" cy="9928225"/>
  <p:custDataLst>
    <p:tags r:id="rId3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447E"/>
    <a:srgbClr val="0000FF"/>
    <a:srgbClr val="760000"/>
    <a:srgbClr val="F1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73067" autoAdjust="0"/>
  </p:normalViewPr>
  <p:slideViewPr>
    <p:cSldViewPr snapToGrid="0" showGuides="1">
      <p:cViewPr varScale="1">
        <p:scale>
          <a:sx n="106" d="100"/>
          <a:sy n="106" d="100"/>
        </p:scale>
        <p:origin x="975" y="45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emf"/><Relationship Id="rId1" Type="http://schemas.openxmlformats.org/officeDocument/2006/relationships/image" Target="../media/image21.wmf"/><Relationship Id="rId5" Type="http://schemas.openxmlformats.org/officeDocument/2006/relationships/image" Target="../media/image25.e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9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4.wmf"/><Relationship Id="rId1" Type="http://schemas.openxmlformats.org/officeDocument/2006/relationships/image" Target="../media/image34.wmf"/><Relationship Id="rId4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7.wmf"/><Relationship Id="rId1" Type="http://schemas.openxmlformats.org/officeDocument/2006/relationships/image" Target="../media/image23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ED4FB-10E7-4FD9-B0C9-781689EB045C}" type="datetimeFigureOut">
              <a:rPr lang="zh-CN" altLang="en-US" smtClean="0"/>
              <a:t>2024/12/19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0A484-65DF-4115-9B49-E02A2AA49C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16B1F-C048-4B77-895E-A0BA968F8074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9849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6198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9366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055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132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3024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6109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0582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4060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2002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91646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7878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30390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7936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80674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5302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2015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89569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15457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79147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990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26032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63439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89506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399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83323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874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94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4673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6157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7257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1303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012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9987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1193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0810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2" y="0"/>
            <a:ext cx="5855107" cy="77287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" name="等腰三角形 4"/>
          <p:cNvSpPr/>
          <p:nvPr userDrawn="1"/>
        </p:nvSpPr>
        <p:spPr>
          <a:xfrm rot="16200000">
            <a:off x="5275166" y="183616"/>
            <a:ext cx="745464" cy="414424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5109" y="0"/>
            <a:ext cx="3135301" cy="81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51856"/>
      </p:ext>
    </p:extLst>
  </p:cSld>
  <p:clrMapOvr>
    <a:masterClrMapping/>
  </p:clrMapOvr>
  <p:transition spd="slow" advClick="0"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 userDrawn="1"/>
        </p:nvCxnSpPr>
        <p:spPr>
          <a:xfrm>
            <a:off x="7280563" y="655782"/>
            <a:ext cx="178031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7280566" y="255677"/>
            <a:ext cx="1082348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25" dirty="0">
                <a:latin typeface="Arial Black" panose="020B0A04020102020204" pitchFamily="34" charset="0"/>
              </a:rPr>
              <a:t>NUAA•CMC</a:t>
            </a:r>
            <a:endParaRPr lang="zh-CN" altLang="en-US" sz="1125" dirty="0">
              <a:latin typeface="Arial Black" panose="020B0A040201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8575963" y="173518"/>
            <a:ext cx="346364" cy="391874"/>
            <a:chOff x="6382327" y="1023263"/>
            <a:chExt cx="461818" cy="391874"/>
          </a:xfrm>
        </p:grpSpPr>
        <p:sp>
          <p:nvSpPr>
            <p:cNvPr id="6" name="矩形 5"/>
            <p:cNvSpPr/>
            <p:nvPr/>
          </p:nvSpPr>
          <p:spPr>
            <a:xfrm>
              <a:off x="6382327" y="1023263"/>
              <a:ext cx="230909" cy="1959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7" name="矩形 6"/>
            <p:cNvSpPr/>
            <p:nvPr/>
          </p:nvSpPr>
          <p:spPr>
            <a:xfrm>
              <a:off x="6613236" y="1023263"/>
              <a:ext cx="230909" cy="19593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8" name="矩形 7"/>
            <p:cNvSpPr/>
            <p:nvPr/>
          </p:nvSpPr>
          <p:spPr>
            <a:xfrm>
              <a:off x="6382327" y="1219200"/>
              <a:ext cx="230909" cy="19593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9" name="矩形 8"/>
            <p:cNvSpPr/>
            <p:nvPr/>
          </p:nvSpPr>
          <p:spPr>
            <a:xfrm>
              <a:off x="6613236" y="1219200"/>
              <a:ext cx="230909" cy="1959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mig29-4"/>
          <p:cNvPicPr>
            <a:picLocks noChangeAspect="1" noChangeArrowheads="1"/>
          </p:cNvPicPr>
          <p:nvPr/>
        </p:nvPicPr>
        <p:blipFill>
          <a:blip r:embed="rId2">
            <a:lum bright="80000" contrast="-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南航标记"/>
          <p:cNvPicPr>
            <a:picLocks noChangeAspect="1" noChangeArrowheads="1"/>
          </p:cNvPicPr>
          <p:nvPr/>
        </p:nvPicPr>
        <p:blipFill>
          <a:blip r:embed="rId3">
            <a:lum bright="4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8" r="5363" b="6561"/>
          <a:stretch>
            <a:fillRect/>
          </a:stretch>
        </p:blipFill>
        <p:spPr bwMode="auto">
          <a:xfrm>
            <a:off x="1588" y="2"/>
            <a:ext cx="10477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0" y="993777"/>
            <a:ext cx="9144000" cy="2857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43789" y="146051"/>
            <a:ext cx="1700212" cy="502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450"/>
              </a:spcAft>
              <a:defRPr/>
            </a:pP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南京航空航</a:t>
            </a:r>
            <a:r>
              <a:rPr lang="zh-CN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天</a:t>
            </a: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大学</a:t>
            </a:r>
            <a:endParaRPr lang="zh-CN" altLang="en-US" sz="900" b="1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Nanjing University of</a:t>
            </a: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Aeronautics and Astronautics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01123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" y="0"/>
            <a:ext cx="1033463" cy="96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37500" y="2"/>
            <a:ext cx="12065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r>
              <a:rPr lang="en-US" altLang="zh-CN" sz="825">
                <a:solidFill>
                  <a:srgbClr val="808080"/>
                </a:solidFill>
                <a:ea typeface="黑体" panose="02010609060101010101" pitchFamily="49" charset="-122"/>
              </a:rPr>
              <a:t>Copyright reserved </a:t>
            </a:r>
            <a:endParaRPr lang="zh-CN" altLang="en-US" sz="825">
              <a:solidFill>
                <a:srgbClr val="808080"/>
              </a:solidFill>
              <a:ea typeface="黑体" panose="02010609060101010101" pitchFamily="49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133475" y="200027"/>
            <a:ext cx="6743701" cy="771525"/>
          </a:xfrm>
        </p:spPr>
        <p:txBody>
          <a:bodyPr/>
          <a:lstStyle>
            <a:lvl1pPr algn="ctr">
              <a:defRPr sz="33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3F037-9986-4C7F-92BA-69057B23E947}" type="datetime1">
              <a:rPr lang="zh-CN" altLang="en-US"/>
              <a:t>2024/12/19</a:t>
            </a:fld>
            <a:endParaRPr lang="zh-CN" altLang="en-US"/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27E-39C4-457C-90A8-020BF875A1B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mig29-4"/>
          <p:cNvPicPr>
            <a:picLocks noChangeAspect="1" noChangeArrowheads="1"/>
          </p:cNvPicPr>
          <p:nvPr/>
        </p:nvPicPr>
        <p:blipFill>
          <a:blip r:embed="rId2">
            <a:lum bright="80000" contrast="-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南航标记"/>
          <p:cNvPicPr>
            <a:picLocks noChangeAspect="1" noChangeArrowheads="1"/>
          </p:cNvPicPr>
          <p:nvPr/>
        </p:nvPicPr>
        <p:blipFill>
          <a:blip r:embed="rId3">
            <a:lum bright="4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8" r="5363" b="6561"/>
          <a:stretch>
            <a:fillRect/>
          </a:stretch>
        </p:blipFill>
        <p:spPr bwMode="auto">
          <a:xfrm>
            <a:off x="1588" y="2"/>
            <a:ext cx="10477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0" y="993777"/>
            <a:ext cx="9144000" cy="2857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43789" y="146051"/>
            <a:ext cx="1700212" cy="502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450"/>
              </a:spcAft>
              <a:defRPr/>
            </a:pP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南京航空航</a:t>
            </a:r>
            <a:r>
              <a:rPr lang="zh-CN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天</a:t>
            </a: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大学</a:t>
            </a:r>
            <a:endParaRPr lang="zh-CN" altLang="en-US" sz="900" b="1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Nanjing University of</a:t>
            </a: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Aeronautics and Astronautics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01123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" y="0"/>
            <a:ext cx="1033463" cy="96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37500" y="2"/>
            <a:ext cx="12065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r>
              <a:rPr lang="en-US" altLang="zh-CN" sz="825">
                <a:solidFill>
                  <a:srgbClr val="808080"/>
                </a:solidFill>
                <a:ea typeface="黑体" panose="02010609060101010101" pitchFamily="49" charset="-122"/>
              </a:rPr>
              <a:t>Copyright reserved </a:t>
            </a:r>
            <a:endParaRPr lang="zh-CN" altLang="en-US" sz="825">
              <a:solidFill>
                <a:srgbClr val="808080"/>
              </a:solidFill>
              <a:ea typeface="黑体" panose="02010609060101010101" pitchFamily="49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133475" y="200027"/>
            <a:ext cx="6743701" cy="771525"/>
          </a:xfrm>
        </p:spPr>
        <p:txBody>
          <a:bodyPr/>
          <a:lstStyle>
            <a:lvl1pPr algn="ctr">
              <a:defRPr sz="33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69A4-CE60-4D4C-B0A5-C7FAEBC89136}" type="datetime1">
              <a:rPr lang="zh-CN" altLang="en-US"/>
              <a:t>2024/12/19</a:t>
            </a:fld>
            <a:endParaRPr lang="zh-CN" altLang="en-US"/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0F00-51D1-4160-870C-58235D4D7CCC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5061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074356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6189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9769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03722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1297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66297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55721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66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50" r:id="rId13"/>
    <p:sldLayoutId id="2147483651" r:id="rId14"/>
    <p:sldLayoutId id="2147483652" r:id="rId15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5.e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2.e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7.wmf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1.wmf"/><Relationship Id="rId4" Type="http://schemas.openxmlformats.org/officeDocument/2006/relationships/image" Target="../media/image30.png"/><Relationship Id="rId9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10" Type="http://schemas.openxmlformats.org/officeDocument/2006/relationships/image" Target="../media/image30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4.wmf"/><Relationship Id="rId5" Type="http://schemas.openxmlformats.org/officeDocument/2006/relationships/image" Target="../media/image23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文本框 57"/>
          <p:cNvSpPr txBox="1"/>
          <p:nvPr/>
        </p:nvSpPr>
        <p:spPr>
          <a:xfrm>
            <a:off x="648730" y="2166534"/>
            <a:ext cx="78465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9600" b="1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E130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</a:defRPr>
            </a:lvl1pPr>
          </a:lstStyle>
          <a:p>
            <a:r>
              <a:rPr lang="zh-CN" altLang="en-US" sz="4400" dirty="0">
                <a:ln w="19050"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第二次课：结构总刚的合成</a:t>
            </a:r>
          </a:p>
        </p:txBody>
      </p:sp>
      <p:sp>
        <p:nvSpPr>
          <p:cNvPr id="40" name="矩形 39"/>
          <p:cNvSpPr/>
          <p:nvPr/>
        </p:nvSpPr>
        <p:spPr>
          <a:xfrm>
            <a:off x="3610231" y="4405232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南京航空航天大学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787170" y="398815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教师：高希光</a:t>
            </a:r>
            <a:endParaRPr lang="zh-CN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394113" y="4984520"/>
            <a:ext cx="260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gaoxiguang@nuaa.edu.cn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FBA3708-2E49-4114-AAB5-FD7993BBC420}"/>
              </a:ext>
            </a:extLst>
          </p:cNvPr>
          <p:cNvSpPr/>
          <p:nvPr/>
        </p:nvSpPr>
        <p:spPr>
          <a:xfrm>
            <a:off x="332960" y="137821"/>
            <a:ext cx="265168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42900">
              <a:defRPr/>
            </a:pP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有限元基础（</a:t>
            </a:r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FEM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10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79214" y="1772653"/>
            <a:ext cx="7772400" cy="40528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按力的平衡条件，就是在相互连接的公共结点处，各单元对结点的作用力与作用在该结点的外载荷必须相等，对于结点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740866"/>
              </p:ext>
            </p:extLst>
          </p:nvPr>
        </p:nvGraphicFramePr>
        <p:xfrm>
          <a:off x="1209427" y="3320758"/>
          <a:ext cx="6911975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4" imgW="2425700" imgH="1117600" progId="Equation.DSMT4">
                  <p:embed/>
                </p:oleObj>
              </mc:Choice>
              <mc:Fallback>
                <p:oleObj name="Equation" r:id="rId4" imgW="2425700" imgH="1117600" progId="Equation.DSMT4">
                  <p:embed/>
                  <p:pic>
                    <p:nvPicPr>
                      <p:cNvPr id="102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427" y="3320758"/>
                        <a:ext cx="6911975" cy="280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48649688"/>
      </p:ext>
    </p:extLst>
  </p:cSld>
  <p:clrMapOvr>
    <a:masterClrMapping/>
  </p:clrMapOvr>
  <p:transition spd="slow" advClick="0" advTm="10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11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341659"/>
              </p:ext>
            </p:extLst>
          </p:nvPr>
        </p:nvGraphicFramePr>
        <p:xfrm>
          <a:off x="2395287" y="2425359"/>
          <a:ext cx="43815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4" imgW="4381500" imgH="2438310" progId="Equation.DSMT4">
                  <p:embed/>
                </p:oleObj>
              </mc:Choice>
              <mc:Fallback>
                <p:oleObj name="Equation" r:id="rId4" imgW="4381500" imgH="24383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95287" y="2425359"/>
                        <a:ext cx="43815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156848227"/>
      </p:ext>
    </p:extLst>
  </p:cSld>
  <p:clrMapOvr>
    <a:masterClrMapping/>
  </p:clrMapOvr>
  <p:transition spd="slow" advClick="0" advTm="10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12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182686"/>
              </p:ext>
            </p:extLst>
          </p:nvPr>
        </p:nvGraphicFramePr>
        <p:xfrm>
          <a:off x="2033337" y="2206284"/>
          <a:ext cx="5105400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4" imgW="5105400" imgH="3228975" progId="Equation.DSMT4">
                  <p:embed/>
                </p:oleObj>
              </mc:Choice>
              <mc:Fallback>
                <p:oleObj name="Equation" r:id="rId4" imgW="5105400" imgH="322897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33337" y="2206284"/>
                        <a:ext cx="5105400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926797090"/>
      </p:ext>
    </p:extLst>
  </p:cSld>
  <p:clrMapOvr>
    <a:masterClrMapping/>
  </p:clrMapOvr>
  <p:transition spd="slow" advClick="0" advTm="10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13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85850" y="1981701"/>
            <a:ext cx="7772400" cy="40132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将上面各结点总合力与各结点位移的关系写成矩阵形式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601802"/>
              </p:ext>
            </p:extLst>
          </p:nvPr>
        </p:nvGraphicFramePr>
        <p:xfrm>
          <a:off x="895350" y="3039722"/>
          <a:ext cx="7620000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4" imgW="2844800" imgH="863600" progId="Equation.DSMT4">
                  <p:embed/>
                </p:oleObj>
              </mc:Choice>
              <mc:Fallback>
                <p:oleObj name="Equation" r:id="rId4" imgW="2844800" imgH="863600" progId="Equation.DSMT4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3039722"/>
                        <a:ext cx="7620000" cy="220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769601272"/>
      </p:ext>
    </p:extLst>
  </p:cSld>
  <p:clrMapOvr>
    <a:masterClrMapping/>
  </p:clrMapOvr>
  <p:transition spd="slow" advClick="0" advTm="10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14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607863"/>
              </p:ext>
            </p:extLst>
          </p:nvPr>
        </p:nvGraphicFramePr>
        <p:xfrm>
          <a:off x="349002" y="1793876"/>
          <a:ext cx="8058150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4" imgW="8058285" imgH="4562565" progId="Equation.DSMT4">
                  <p:embed/>
                </p:oleObj>
              </mc:Choice>
              <mc:Fallback>
                <p:oleObj name="Equation" r:id="rId4" imgW="8058285" imgH="456256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9002" y="1793876"/>
                        <a:ext cx="8058150" cy="456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06733877"/>
      </p:ext>
    </p:extLst>
  </p:cSld>
  <p:clrMapOvr>
    <a:masterClrMapping/>
  </p:clrMapOvr>
  <p:transition spd="slow" advClick="0" advTm="10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15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2" name="矩形 1"/>
          <p:cNvSpPr/>
          <p:nvPr/>
        </p:nvSpPr>
        <p:spPr>
          <a:xfrm>
            <a:off x="1181100" y="1940514"/>
            <a:ext cx="733425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求解：去掉结点和外力未知的方程，代入已知的位移。</a:t>
            </a:r>
            <a:endParaRPr lang="en-US" altLang="zh-CN" sz="24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b="9854"/>
          <a:stretch/>
        </p:blipFill>
        <p:spPr>
          <a:xfrm>
            <a:off x="5380623" y="2567840"/>
            <a:ext cx="3533775" cy="314262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537" y="2824033"/>
            <a:ext cx="3876675" cy="26765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721274" y="5916035"/>
            <a:ext cx="2177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1.9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平面桁架结构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00970" y="5916035"/>
            <a:ext cx="1627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1.10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杆单元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129665040"/>
      </p:ext>
    </p:extLst>
  </p:cSld>
  <p:clrMapOvr>
    <a:masterClrMapping/>
  </p:clrMapOvr>
  <p:transition spd="slow" advClick="0" advTm="10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16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59627"/>
              </p:ext>
            </p:extLst>
          </p:nvPr>
        </p:nvGraphicFramePr>
        <p:xfrm>
          <a:off x="457200" y="1620253"/>
          <a:ext cx="8058150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Equation" r:id="rId4" imgW="8058285" imgH="4562565" progId="Equation.DSMT4">
                  <p:embed/>
                </p:oleObj>
              </mc:Choice>
              <mc:Fallback>
                <p:oleObj name="Equation" r:id="rId4" imgW="8058285" imgH="456256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620253"/>
                        <a:ext cx="8058150" cy="456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6295460"/>
      </p:ext>
    </p:extLst>
  </p:cSld>
  <p:clrMapOvr>
    <a:masterClrMapping/>
  </p:clrMapOvr>
  <p:transition spd="slow" advClick="0" advTm="10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17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7713B7F-C115-43A4-B611-E990C31B2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620253"/>
            <a:ext cx="7772400" cy="405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例子：</a:t>
            </a:r>
            <a:r>
              <a:rPr lang="en-US" altLang="zh-CN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有限元程序设计。。。</a:t>
            </a:r>
            <a:r>
              <a:rPr lang="en-US" altLang="zh-CN" sz="2400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》p2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zh-CN" altLang="zh-CN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假设杆的位移模式； 列出每个杆的刚度方程；根据节点的力平衡建立总体平衡方程；求解线性方程组，获得节点位移；根据位移计算出每根杆的应力。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en-US" altLang="zh-CN" sz="2800" kern="0" dirty="0">
              <a:solidFill>
                <a:schemeClr val="tx1"/>
              </a:solidFill>
            </a:endParaRPr>
          </a:p>
        </p:txBody>
      </p:sp>
      <p:pic>
        <p:nvPicPr>
          <p:cNvPr id="8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51"/>
          <a:stretch/>
        </p:blipFill>
        <p:spPr bwMode="auto">
          <a:xfrm>
            <a:off x="1173163" y="2428291"/>
            <a:ext cx="6627812" cy="282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1954547" y="5296193"/>
            <a:ext cx="5567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   (a)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平面桁架结构                        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(b)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杆的位移函数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3274563"/>
      </p:ext>
    </p:extLst>
  </p:cSld>
  <p:clrMapOvr>
    <a:masterClrMapping/>
  </p:clrMapOvr>
  <p:transition spd="slow" advClick="0" advTm="10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18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717A4FD-BAC1-4605-B6DF-01823888ADA0}"/>
              </a:ext>
            </a:extLst>
          </p:cNvPr>
          <p:cNvSpPr txBox="1"/>
          <p:nvPr/>
        </p:nvSpPr>
        <p:spPr>
          <a:xfrm>
            <a:off x="380722" y="2065523"/>
            <a:ext cx="84965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文建立方程组的方法物理意义十分明确，但是不利于程序设计。如果我们将单元刚度矩阵的脚标转换成结点的总体编号，那么可以采用直接叠加法来合成总刚，最后施加位移约束即可进行求解。下式是一个杆单元的单元刚度矩阵。注意到每个元素     代表单元    中第   个自由度的位移对第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个自由度结点载荷的作用。这实际上采用的是局部结点编号。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6B6A930D-D36A-447A-B63D-44E13E40C0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084407"/>
              </p:ext>
            </p:extLst>
          </p:nvPr>
        </p:nvGraphicFramePr>
        <p:xfrm>
          <a:off x="3148048" y="4413473"/>
          <a:ext cx="2469969" cy="1942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Equation" r:id="rId4" imgW="1282700" imgH="1003300" progId="Equation.DSMT4">
                  <p:embed/>
                </p:oleObj>
              </mc:Choice>
              <mc:Fallback>
                <p:oleObj name="Equation" r:id="rId4" imgW="1282700" imgH="100330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6B6A930D-D36A-447A-B63D-44E13E40C0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48" y="4413473"/>
                        <a:ext cx="2469969" cy="19428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BC1712B8-609F-4280-BF15-4AFDC294BD1D}"/>
              </a:ext>
            </a:extLst>
          </p:cNvPr>
          <p:cNvSpPr/>
          <p:nvPr/>
        </p:nvSpPr>
        <p:spPr>
          <a:xfrm>
            <a:off x="7273093" y="5320408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1.a1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515893"/>
              </p:ext>
            </p:extLst>
          </p:nvPr>
        </p:nvGraphicFramePr>
        <p:xfrm>
          <a:off x="4343400" y="3505200"/>
          <a:ext cx="304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Equation" r:id="rId6" imgW="304800" imgH="419190" progId="Equation.DSMT4">
                  <p:embed/>
                </p:oleObj>
              </mc:Choice>
              <mc:Fallback>
                <p:oleObj name="Equation" r:id="rId6" imgW="304800" imgH="4191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43400" y="3505200"/>
                        <a:ext cx="3048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4A16A454-6140-4AB4-94FB-638DAB7E9C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416385"/>
              </p:ext>
            </p:extLst>
          </p:nvPr>
        </p:nvGraphicFramePr>
        <p:xfrm>
          <a:off x="5736867" y="3629222"/>
          <a:ext cx="204788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1" name="Equation" r:id="rId8" imgW="101520" imgH="126720" progId="Equation.DSMT4">
                  <p:embed/>
                </p:oleObj>
              </mc:Choice>
              <mc:Fallback>
                <p:oleObj name="Equation" r:id="rId8" imgW="101520" imgH="126720" progId="Equation.DSMT4">
                  <p:embed/>
                  <p:pic>
                    <p:nvPicPr>
                      <p:cNvPr id="30" name="对象 29">
                        <a:extLst>
                          <a:ext uri="{FF2B5EF4-FFF2-40B4-BE49-F238E27FC236}">
                            <a16:creationId xmlns:a16="http://schemas.microsoft.com/office/drawing/2014/main" id="{4A16A454-6140-4AB4-94FB-638DAB7E9C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6867" y="3629222"/>
                        <a:ext cx="204788" cy="252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F7B25D23-52F2-43B3-A60D-2E7B0328D4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990119"/>
              </p:ext>
            </p:extLst>
          </p:nvPr>
        </p:nvGraphicFramePr>
        <p:xfrm>
          <a:off x="6504400" y="3559372"/>
          <a:ext cx="2317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2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31" name="对象 30">
                        <a:extLst>
                          <a:ext uri="{FF2B5EF4-FFF2-40B4-BE49-F238E27FC236}">
                            <a16:creationId xmlns:a16="http://schemas.microsoft.com/office/drawing/2014/main" id="{F7B25D23-52F2-43B3-A60D-2E7B0328D4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4400" y="3559372"/>
                        <a:ext cx="23177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424460"/>
              </p:ext>
            </p:extLst>
          </p:nvPr>
        </p:nvGraphicFramePr>
        <p:xfrm>
          <a:off x="771525" y="4067175"/>
          <a:ext cx="1714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Equation" r:id="rId12" imgW="171585" imgH="285750" progId="Equation.DSMT4">
                  <p:embed/>
                </p:oleObj>
              </mc:Choice>
              <mc:Fallback>
                <p:oleObj name="Equation" r:id="rId12" imgW="171585" imgH="28575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1525" y="4067175"/>
                        <a:ext cx="171450" cy="28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5094397"/>
      </p:ext>
    </p:extLst>
  </p:cSld>
  <p:clrMapOvr>
    <a:masterClrMapping/>
  </p:clrMapOvr>
  <p:transition spd="slow" advClick="0" advTm="10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19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5747AFA-F2AC-47A3-BEDE-DF7345D9592A}"/>
              </a:ext>
            </a:extLst>
          </p:cNvPr>
          <p:cNvSpPr txBox="1"/>
          <p:nvPr/>
        </p:nvSpPr>
        <p:spPr>
          <a:xfrm>
            <a:off x="711353" y="2020046"/>
            <a:ext cx="81346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我们将图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中所有自由度进行统一编号。按照先结点后方向的方式排序。即按照                                   的顺序编号。第一个单元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两个结点的全局编号分别是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。则第一个单元的四个自由度                 的全局编号分别是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。标注编号后的单元刚度矩阵是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A669DF2B-48D4-4CF2-ABE3-2FC71140AB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42141"/>
              </p:ext>
            </p:extLst>
          </p:nvPr>
        </p:nvGraphicFramePr>
        <p:xfrm>
          <a:off x="2321217" y="2547567"/>
          <a:ext cx="2438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Equation" r:id="rId4" imgW="1206360" imgH="190440" progId="Equation.DSMT4">
                  <p:embed/>
                </p:oleObj>
              </mc:Choice>
              <mc:Fallback>
                <p:oleObj name="Equation" r:id="rId4" imgW="1206360" imgH="19044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A669DF2B-48D4-4CF2-ABE3-2FC71140AB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217" y="2547567"/>
                        <a:ext cx="2438400" cy="379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C84F97B3-6350-4CB6-8FE9-3370DD194C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827378"/>
              </p:ext>
            </p:extLst>
          </p:nvPr>
        </p:nvGraphicFramePr>
        <p:xfrm>
          <a:off x="7593511" y="2614349"/>
          <a:ext cx="4889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7" name="Equation" r:id="rId6" imgW="241200" imgH="164880" progId="Equation.DSMT4">
                  <p:embed/>
                </p:oleObj>
              </mc:Choice>
              <mc:Fallback>
                <p:oleObj name="Equation" r:id="rId6" imgW="241200" imgH="16488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C84F97B3-6350-4CB6-8FE9-3370DD194C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3511" y="2614349"/>
                        <a:ext cx="488950" cy="33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F0D9FCF0-6EAD-45FE-BBAB-AFEFEB46F6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88672"/>
              </p:ext>
            </p:extLst>
          </p:nvPr>
        </p:nvGraphicFramePr>
        <p:xfrm>
          <a:off x="4424455" y="4084355"/>
          <a:ext cx="2525601" cy="2021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Equation" r:id="rId8" imgW="1257120" imgH="1002960" progId="Equation.DSMT4">
                  <p:embed/>
                </p:oleObj>
              </mc:Choice>
              <mc:Fallback>
                <p:oleObj name="Equation" r:id="rId8" imgW="1257120" imgH="100296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0D9FCF0-6EAD-45FE-BBAB-AFEFEB46F6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455" y="4084355"/>
                        <a:ext cx="2525601" cy="2021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D52B178D-02E4-4D19-986D-CAF2743BF27C}"/>
              </a:ext>
            </a:extLst>
          </p:cNvPr>
          <p:cNvSpPr/>
          <p:nvPr/>
        </p:nvSpPr>
        <p:spPr>
          <a:xfrm>
            <a:off x="7453095" y="4978224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1.a2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E1E7B642-FCE6-41BE-B00E-DF3DAFAEC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130866"/>
              </p:ext>
            </p:extLst>
          </p:nvPr>
        </p:nvGraphicFramePr>
        <p:xfrm>
          <a:off x="7074473" y="3042055"/>
          <a:ext cx="128428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Equation" r:id="rId10" imgW="634680" imgH="190440" progId="Equation.DSMT4">
                  <p:embed/>
                </p:oleObj>
              </mc:Choice>
              <mc:Fallback>
                <p:oleObj name="Equation" r:id="rId10" imgW="634680" imgH="19044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E1E7B642-FCE6-41BE-B00E-DF3DAFAEC7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4473" y="3042055"/>
                        <a:ext cx="1284287" cy="379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图片 20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708" y="4059892"/>
            <a:ext cx="2104709" cy="206823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1965991" y="6275944"/>
            <a:ext cx="862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 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167697506"/>
      </p:ext>
    </p:extLst>
  </p:cSld>
  <p:clrMapOvr>
    <a:masterClrMapping/>
  </p:clrMapOvr>
  <p:transition spd="slow" advClick="0" advTm="1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04335" y="1019422"/>
            <a:ext cx="7685903" cy="51713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知识要点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什么是结构的总体刚度矩阵？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能力提升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学会合成总体刚度矩阵。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我能学到什么？</a:t>
            </a:r>
          </a:p>
        </p:txBody>
      </p:sp>
    </p:spTree>
    <p:extLst>
      <p:ext uri="{BB962C8B-B14F-4D97-AF65-F5344CB8AC3E}">
        <p14:creationId xmlns:p14="http://schemas.microsoft.com/office/powerpoint/2010/main" val="314787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20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65991" y="6275944"/>
            <a:ext cx="862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 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708" y="4059892"/>
            <a:ext cx="2104709" cy="206823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FCB4ECF-898F-4E1F-95BA-D157C344CB8A}"/>
              </a:ext>
            </a:extLst>
          </p:cNvPr>
          <p:cNvSpPr txBox="1"/>
          <p:nvPr/>
        </p:nvSpPr>
        <p:spPr>
          <a:xfrm>
            <a:off x="681126" y="2012166"/>
            <a:ext cx="8215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合成总刚时可能涉及到不同单元刚度矩阵的叠加，为了区分哪个单元的元素，我们保留表示单元编号的右上标。第二个单元的      两个结点的全局编号分别是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。则第二个单元的四个自由度                  的全局编号分别是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。标注编号后的单元刚度矩阵是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82217907-B8E4-4F61-A8F4-5FB8D2F8CA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503202"/>
              </p:ext>
            </p:extLst>
          </p:nvPr>
        </p:nvGraphicFramePr>
        <p:xfrm>
          <a:off x="6862042" y="2621582"/>
          <a:ext cx="4889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5" imgW="241200" imgH="164880" progId="Equation.DSMT4">
                  <p:embed/>
                </p:oleObj>
              </mc:Choice>
              <mc:Fallback>
                <p:oleObj name="Equation" r:id="rId5" imgW="241200" imgH="16488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82217907-B8E4-4F61-A8F4-5FB8D2F8CA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2042" y="2621582"/>
                        <a:ext cx="488950" cy="33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547B2675-EF29-44E5-AC18-FAF9C02222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960592"/>
              </p:ext>
            </p:extLst>
          </p:nvPr>
        </p:nvGraphicFramePr>
        <p:xfrm>
          <a:off x="6375253" y="3042176"/>
          <a:ext cx="128428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7" imgW="634680" imgH="190440" progId="Equation.DSMT4">
                  <p:embed/>
                </p:oleObj>
              </mc:Choice>
              <mc:Fallback>
                <p:oleObj name="Equation" r:id="rId7" imgW="634680" imgH="19044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547B2675-EF29-44E5-AC18-FAF9C02222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253" y="3042176"/>
                        <a:ext cx="1284287" cy="379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4831E6CE-40F8-4A92-8A56-494DDB821E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255732"/>
              </p:ext>
            </p:extLst>
          </p:nvPr>
        </p:nvGraphicFramePr>
        <p:xfrm>
          <a:off x="4167604" y="4151202"/>
          <a:ext cx="2504798" cy="2005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4" name="Equation" r:id="rId9" imgW="1257120" imgH="1002960" progId="Equation.DSMT4">
                  <p:embed/>
                </p:oleObj>
              </mc:Choice>
              <mc:Fallback>
                <p:oleObj name="Equation" r:id="rId9" imgW="1257120" imgH="1002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4831E6CE-40F8-4A92-8A56-494DDB821E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604" y="4151202"/>
                        <a:ext cx="2504798" cy="2005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>
            <a:extLst>
              <a:ext uri="{FF2B5EF4-FFF2-40B4-BE49-F238E27FC236}">
                <a16:creationId xmlns:a16="http://schemas.microsoft.com/office/drawing/2014/main" id="{E80EE3C7-F235-4E93-BA79-13ABC88F150F}"/>
              </a:ext>
            </a:extLst>
          </p:cNvPr>
          <p:cNvSpPr/>
          <p:nvPr/>
        </p:nvSpPr>
        <p:spPr>
          <a:xfrm>
            <a:off x="7560536" y="5001420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1.a3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604456496"/>
      </p:ext>
    </p:extLst>
  </p:cSld>
  <p:clrMapOvr>
    <a:masterClrMapping/>
  </p:clrMapOvr>
  <p:transition spd="slow" advClick="0" advTm="10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21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9128449-3DC9-4758-9733-642D72178970}"/>
              </a:ext>
            </a:extLst>
          </p:cNvPr>
          <p:cNvSpPr txBox="1"/>
          <p:nvPr/>
        </p:nvSpPr>
        <p:spPr>
          <a:xfrm>
            <a:off x="989816" y="2246582"/>
            <a:ext cx="54499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单元三和单元四的两个结点       的全局编号分别是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。所以二者的单元刚度矩阵为：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808FA227-0E03-4822-9D7F-65FCB44E43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788456"/>
              </p:ext>
            </p:extLst>
          </p:nvPr>
        </p:nvGraphicFramePr>
        <p:xfrm>
          <a:off x="4151062" y="2405059"/>
          <a:ext cx="4889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Equation" r:id="rId4" imgW="241200" imgH="164880" progId="Equation.DSMT4">
                  <p:embed/>
                </p:oleObj>
              </mc:Choice>
              <mc:Fallback>
                <p:oleObj name="Equation" r:id="rId4" imgW="241200" imgH="16488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808FA227-0E03-4822-9D7F-65FCB44E43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062" y="2405059"/>
                        <a:ext cx="488950" cy="33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3E7A694A-BAEC-400E-96F8-01DBEF314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839570"/>
              </p:ext>
            </p:extLst>
          </p:nvPr>
        </p:nvGraphicFramePr>
        <p:xfrm>
          <a:off x="1520101" y="3683843"/>
          <a:ext cx="2463337" cy="1971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4" name="Equation" r:id="rId6" imgW="1257120" imgH="1002960" progId="Equation.DSMT4">
                  <p:embed/>
                </p:oleObj>
              </mc:Choice>
              <mc:Fallback>
                <p:oleObj name="Equation" r:id="rId6" imgW="1257120" imgH="1002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3E7A694A-BAEC-400E-96F8-01DBEF3141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101" y="3683843"/>
                        <a:ext cx="2463337" cy="1971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6F7A695F-DC1C-421E-847F-F1E464B4D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466496"/>
              </p:ext>
            </p:extLst>
          </p:nvPr>
        </p:nvGraphicFramePr>
        <p:xfrm>
          <a:off x="4856636" y="3683843"/>
          <a:ext cx="2463337" cy="1971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Equation" r:id="rId8" imgW="1257120" imgH="1002960" progId="Equation.DSMT4">
                  <p:embed/>
                </p:oleObj>
              </mc:Choice>
              <mc:Fallback>
                <p:oleObj name="Equation" r:id="rId8" imgW="1257120" imgH="100296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6F7A695F-DC1C-421E-847F-F1E464B4D2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636" y="3683843"/>
                        <a:ext cx="2463337" cy="1971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7434273" y="3392869"/>
            <a:ext cx="862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1.3 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528" y="1172427"/>
            <a:ext cx="2104709" cy="206823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F628898-65A5-4924-816B-17DC05B31DA4}"/>
              </a:ext>
            </a:extLst>
          </p:cNvPr>
          <p:cNvSpPr/>
          <p:nvPr/>
        </p:nvSpPr>
        <p:spPr>
          <a:xfrm>
            <a:off x="7667041" y="4466261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1.a4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4671770"/>
      </p:ext>
    </p:extLst>
  </p:cSld>
  <p:clrMapOvr>
    <a:masterClrMapping/>
  </p:clrMapOvr>
  <p:transition spd="slow" advClick="0" advTm="10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22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836DE19-01A1-4CD4-863B-9AA16C69F9B0}"/>
              </a:ext>
            </a:extLst>
          </p:cNvPr>
          <p:cNvSpPr txBox="1"/>
          <p:nvPr/>
        </p:nvSpPr>
        <p:spPr>
          <a:xfrm>
            <a:off x="417138" y="1975511"/>
            <a:ext cx="83758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总体刚度矩阵元素    表示第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个自由度位移对第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个自由度结点力总的作用。如果 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的作用不只通过一个单元实现，则需要将所有相关单元对应元素叠加起来。下面采用叠加法构造总体刚度矩阵（本文简称总刚）。首先对总刚清零：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0CE89D60-90BA-4A80-B70E-993737EDB5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190554"/>
              </p:ext>
            </p:extLst>
          </p:nvPr>
        </p:nvGraphicFramePr>
        <p:xfrm>
          <a:off x="2553938" y="2082991"/>
          <a:ext cx="3079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" name="Equation" r:id="rId4" imgW="152280" imgH="203040" progId="Equation.DSMT4">
                  <p:embed/>
                </p:oleObj>
              </mc:Choice>
              <mc:Fallback>
                <p:oleObj name="Equation" r:id="rId4" imgW="152280" imgH="20304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0CE89D60-90BA-4A80-B70E-993737EDB5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3938" y="2082991"/>
                        <a:ext cx="307975" cy="404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0C75260F-7BED-4F7E-AB79-E7C6057B65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671309"/>
              </p:ext>
            </p:extLst>
          </p:nvPr>
        </p:nvGraphicFramePr>
        <p:xfrm>
          <a:off x="3560935" y="2121091"/>
          <a:ext cx="2317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0C75260F-7BED-4F7E-AB79-E7C6057B65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935" y="2121091"/>
                        <a:ext cx="23177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44660385-2B90-4C0F-B7BE-95754AE7CC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007372"/>
              </p:ext>
            </p:extLst>
          </p:nvPr>
        </p:nvGraphicFramePr>
        <p:xfrm>
          <a:off x="5856297" y="2109992"/>
          <a:ext cx="1809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0" name="Equation" r:id="rId8" imgW="88560" imgH="152280" progId="Equation.DSMT4">
                  <p:embed/>
                </p:oleObj>
              </mc:Choice>
              <mc:Fallback>
                <p:oleObj name="Equation" r:id="rId8" imgW="88560" imgH="15228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44660385-2B90-4C0F-B7BE-95754AE7CC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97" y="2109992"/>
                        <a:ext cx="180975" cy="303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BFF28822-CDD2-4CB3-AE91-D3AFA59A64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57662"/>
              </p:ext>
            </p:extLst>
          </p:nvPr>
        </p:nvGraphicFramePr>
        <p:xfrm>
          <a:off x="1496578" y="2553438"/>
          <a:ext cx="2317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1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BFF28822-CDD2-4CB3-AE91-D3AFA59A64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578" y="2553438"/>
                        <a:ext cx="23177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A1A49BD0-ABAF-474B-AAF6-F046BD175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270722"/>
              </p:ext>
            </p:extLst>
          </p:nvPr>
        </p:nvGraphicFramePr>
        <p:xfrm>
          <a:off x="2055242" y="2566138"/>
          <a:ext cx="1809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2" name="Equation" r:id="rId11" imgW="88560" imgH="152280" progId="Equation.DSMT4">
                  <p:embed/>
                </p:oleObj>
              </mc:Choice>
              <mc:Fallback>
                <p:oleObj name="Equation" r:id="rId11" imgW="88560" imgH="15228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A1A49BD0-ABAF-474B-AAF6-F046BD175E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242" y="2566138"/>
                        <a:ext cx="180975" cy="303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37FEB70F-E0CA-4023-B0FF-168D3B21F9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60752"/>
              </p:ext>
            </p:extLst>
          </p:nvPr>
        </p:nvGraphicFramePr>
        <p:xfrm>
          <a:off x="2948009" y="3673547"/>
          <a:ext cx="2936614" cy="2725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3" name="Equation" r:id="rId12" imgW="1714500" imgH="1739900" progId="Equation.DSMT4">
                  <p:embed/>
                </p:oleObj>
              </mc:Choice>
              <mc:Fallback>
                <p:oleObj name="Equation" r:id="rId12" imgW="1714500" imgH="173990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37FEB70F-E0CA-4023-B0FF-168D3B21F9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009" y="3673547"/>
                        <a:ext cx="2936614" cy="27255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0272EE6C-A686-4CB6-B1F4-2BFFCD502BA6}"/>
              </a:ext>
            </a:extLst>
          </p:cNvPr>
          <p:cNvSpPr/>
          <p:nvPr/>
        </p:nvSpPr>
        <p:spPr>
          <a:xfrm>
            <a:off x="7063821" y="4867473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1.a5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2040599"/>
      </p:ext>
    </p:extLst>
  </p:cSld>
  <p:clrMapOvr>
    <a:masterClrMapping/>
  </p:clrMapOvr>
  <p:transition spd="slow" advClick="0" advTm="10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23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813CD35-70A3-4931-BA5C-F65C12617167}"/>
              </a:ext>
            </a:extLst>
          </p:cNvPr>
          <p:cNvSpPr txBox="1"/>
          <p:nvPr/>
        </p:nvSpPr>
        <p:spPr>
          <a:xfrm>
            <a:off x="558552" y="2126466"/>
            <a:ext cx="82364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然后遍历每个单元的单元刚度矩阵，将每一个元素根据其脚标填到总刚对应的位置。单元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的单元刚度矩阵元素     填到总刚的第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行第  列。例如单元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的元素填到总刚后得：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6B99C113-A198-4D92-8ABA-74818D4101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564439"/>
              </p:ext>
            </p:extLst>
          </p:nvPr>
        </p:nvGraphicFramePr>
        <p:xfrm>
          <a:off x="2697794" y="2780603"/>
          <a:ext cx="204788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2" name="Equation" r:id="rId4" imgW="101520" imgH="126720" progId="Equation.DSMT4">
                  <p:embed/>
                </p:oleObj>
              </mc:Choice>
              <mc:Fallback>
                <p:oleObj name="Equation" r:id="rId4" imgW="101520" imgH="12672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6B99C113-A198-4D92-8ABA-74818D4101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794" y="2780603"/>
                        <a:ext cx="204788" cy="252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250536B8-846E-4537-95DA-C816122793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703991"/>
              </p:ext>
            </p:extLst>
          </p:nvPr>
        </p:nvGraphicFramePr>
        <p:xfrm>
          <a:off x="5231674" y="2691873"/>
          <a:ext cx="307968" cy="429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" name="Equation" r:id="rId6" imgW="152268" imgH="215713" progId="Equation.DSMT4">
                  <p:embed/>
                </p:oleObj>
              </mc:Choice>
              <mc:Fallback>
                <p:oleObj name="Equation" r:id="rId6" imgW="152268" imgH="215713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250536B8-846E-4537-95DA-C816122793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1674" y="2691873"/>
                        <a:ext cx="307968" cy="4298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2B1D14D0-7215-4A23-A1E9-FA5400028F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91707"/>
              </p:ext>
            </p:extLst>
          </p:nvPr>
        </p:nvGraphicFramePr>
        <p:xfrm>
          <a:off x="7080036" y="2729803"/>
          <a:ext cx="1809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4" name="Equation" r:id="rId8" imgW="88560" imgH="152280" progId="Equation.DSMT4">
                  <p:embed/>
                </p:oleObj>
              </mc:Choice>
              <mc:Fallback>
                <p:oleObj name="Equation" r:id="rId8" imgW="88560" imgH="15228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B1D14D0-7215-4A23-A1E9-FA5400028F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036" y="2729803"/>
                        <a:ext cx="180975" cy="303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241B47E6-FD5B-4656-A47B-7687D34990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76811"/>
              </p:ext>
            </p:extLst>
          </p:nvPr>
        </p:nvGraphicFramePr>
        <p:xfrm>
          <a:off x="7721606" y="2702856"/>
          <a:ext cx="2317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5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241B47E6-FD5B-4656-A47B-7687D34990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6" y="2702856"/>
                        <a:ext cx="23177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08EFABC0-9990-4689-B08C-F739EDE5A4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501227"/>
              </p:ext>
            </p:extLst>
          </p:nvPr>
        </p:nvGraphicFramePr>
        <p:xfrm>
          <a:off x="1347992" y="3998332"/>
          <a:ext cx="2652822" cy="1894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6" name="Equation" r:id="rId12" imgW="1409400" imgH="1002960" progId="Equation.DSMT4">
                  <p:embed/>
                </p:oleObj>
              </mc:Choice>
              <mc:Fallback>
                <p:oleObj name="Equation" r:id="rId12" imgW="1409400" imgH="1002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08EFABC0-9990-4689-B08C-F739EDE5A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992" y="3998332"/>
                        <a:ext cx="2652822" cy="1894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D00B8FC0-FFE2-423D-BFE2-5FE5BA518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28392"/>
              </p:ext>
            </p:extLst>
          </p:nvPr>
        </p:nvGraphicFramePr>
        <p:xfrm>
          <a:off x="4035944" y="3412374"/>
          <a:ext cx="3407204" cy="306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7" name="Equation" r:id="rId14" imgW="1968500" imgH="1765300" progId="Equation.DSMT4">
                  <p:embed/>
                </p:oleObj>
              </mc:Choice>
              <mc:Fallback>
                <p:oleObj name="Equation" r:id="rId14" imgW="1968500" imgH="1765300" progId="Equation.DSMT4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D00B8FC0-FFE2-423D-BFE2-5FE5BA5182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944" y="3412374"/>
                        <a:ext cx="3407204" cy="3065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F6E499A-1E53-4FE4-BE74-6139FA65777B}"/>
              </a:ext>
            </a:extLst>
          </p:cNvPr>
          <p:cNvSpPr/>
          <p:nvPr/>
        </p:nvSpPr>
        <p:spPr>
          <a:xfrm>
            <a:off x="7775271" y="4791451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1.a6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30855"/>
      </p:ext>
    </p:extLst>
  </p:cSld>
  <p:clrMapOvr>
    <a:masterClrMapping/>
  </p:clrMapOvr>
  <p:transition spd="slow" advClick="0" advTm="1000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24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A368AF6-B594-4A47-8395-593A4BC90FC3}"/>
              </a:ext>
            </a:extLst>
          </p:cNvPr>
          <p:cNvSpPr txBox="1"/>
          <p:nvPr/>
        </p:nvSpPr>
        <p:spPr>
          <a:xfrm>
            <a:off x="904875" y="2068434"/>
            <a:ext cx="8134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叠加单元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的元素后得：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ED3E944-0497-4921-A7F1-972D4CC904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036821"/>
              </p:ext>
            </p:extLst>
          </p:nvPr>
        </p:nvGraphicFramePr>
        <p:xfrm>
          <a:off x="930782" y="3217050"/>
          <a:ext cx="2583748" cy="1844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8" name="Equation" r:id="rId4" imgW="1409400" imgH="1002960" progId="Equation.DSMT4">
                  <p:embed/>
                </p:oleObj>
              </mc:Choice>
              <mc:Fallback>
                <p:oleObj name="Equation" r:id="rId4" imgW="1409400" imgH="1002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9ED3E944-0497-4921-A7F1-972D4CC904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782" y="3217050"/>
                        <a:ext cx="2583748" cy="1844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4641133D-F44E-416D-B026-DBD782DD0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260125"/>
              </p:ext>
            </p:extLst>
          </p:nvPr>
        </p:nvGraphicFramePr>
        <p:xfrm>
          <a:off x="3514530" y="2604800"/>
          <a:ext cx="4628598" cy="306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Equation" r:id="rId6" imgW="2667000" imgH="1765300" progId="Equation.DSMT4">
                  <p:embed/>
                </p:oleObj>
              </mc:Choice>
              <mc:Fallback>
                <p:oleObj name="Equation" r:id="rId6" imgW="2667000" imgH="176530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4641133D-F44E-416D-B026-DBD782DD03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530" y="2604800"/>
                        <a:ext cx="4628598" cy="30692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6E059E8E-664F-4A96-BA27-A7E2DABB4D9C}"/>
              </a:ext>
            </a:extLst>
          </p:cNvPr>
          <p:cNvSpPr/>
          <p:nvPr/>
        </p:nvSpPr>
        <p:spPr>
          <a:xfrm>
            <a:off x="8007961" y="4004561"/>
            <a:ext cx="8483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</a:rPr>
              <a:t>1.a7</a:t>
            </a:r>
            <a:r>
              <a:rPr lang="zh-CN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997048"/>
      </p:ext>
    </p:extLst>
  </p:cSld>
  <p:clrMapOvr>
    <a:masterClrMapping/>
  </p:clrMapOvr>
  <p:transition spd="slow" advClick="0" advTm="1000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25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7D7FB7E-D189-4D5C-B480-1A920B77F2DD}"/>
              </a:ext>
            </a:extLst>
          </p:cNvPr>
          <p:cNvSpPr txBox="1"/>
          <p:nvPr/>
        </p:nvSpPr>
        <p:spPr>
          <a:xfrm>
            <a:off x="962025" y="2060487"/>
            <a:ext cx="8571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叠加单元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的元素后得：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0CBC980F-1271-4B13-B7EB-35A9AE9A6A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969611"/>
              </p:ext>
            </p:extLst>
          </p:nvPr>
        </p:nvGraphicFramePr>
        <p:xfrm>
          <a:off x="247642" y="3345202"/>
          <a:ext cx="2372132" cy="1693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0" name="Equation" r:id="rId4" imgW="1409400" imgH="1002960" progId="Equation.DSMT4">
                  <p:embed/>
                </p:oleObj>
              </mc:Choice>
              <mc:Fallback>
                <p:oleObj name="Equation" r:id="rId4" imgW="1409400" imgH="1002960" progId="Equation.DSMT4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0CBC980F-1271-4B13-B7EB-35A9AE9A6A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42" y="3345202"/>
                        <a:ext cx="2372132" cy="16936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BB99433-39A7-4370-A33C-E6137740D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759781"/>
              </p:ext>
            </p:extLst>
          </p:nvPr>
        </p:nvGraphicFramePr>
        <p:xfrm>
          <a:off x="2560625" y="2909459"/>
          <a:ext cx="6201373" cy="256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1" name="Equation" r:id="rId6" imgW="4152900" imgH="1714500" progId="Equation.DSMT4">
                  <p:embed/>
                </p:oleObj>
              </mc:Choice>
              <mc:Fallback>
                <p:oleObj name="Equation" r:id="rId6" imgW="4152900" imgH="171450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1BB99433-39A7-4370-A33C-E6137740DE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25" y="2909459"/>
                        <a:ext cx="6201373" cy="2565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0668395"/>
      </p:ext>
    </p:extLst>
  </p:cSld>
  <p:clrMapOvr>
    <a:masterClrMapping/>
  </p:clrMapOvr>
  <p:transition spd="slow" advClick="0" advTm="1000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26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1.2.4  </a:t>
            </a:r>
            <a:r>
              <a:rPr lang="zh-CN" altLang="en-US" sz="2400" b="1" dirty="0">
                <a:solidFill>
                  <a:srgbClr val="BE020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二维杆单元单元刚度矩阵（补充）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EB0571-0FB4-4B5B-935F-E2D1147CCACC}"/>
              </a:ext>
            </a:extLst>
          </p:cNvPr>
          <p:cNvSpPr txBox="1"/>
          <p:nvPr/>
        </p:nvSpPr>
        <p:spPr>
          <a:xfrm>
            <a:off x="904875" y="1612056"/>
            <a:ext cx="451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直接叠加法合成总刚合成</a:t>
            </a:r>
            <a:endParaRPr lang="en-GB"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8151902-5F13-4CD8-A05A-D84308A581A7}"/>
              </a:ext>
            </a:extLst>
          </p:cNvPr>
          <p:cNvSpPr txBox="1"/>
          <p:nvPr/>
        </p:nvSpPr>
        <p:spPr>
          <a:xfrm>
            <a:off x="888330" y="2012166"/>
            <a:ext cx="8134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叠加单元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的元素后得：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DFCDD12-A448-48BD-8E0A-098CF290D0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183130"/>
              </p:ext>
            </p:extLst>
          </p:nvPr>
        </p:nvGraphicFramePr>
        <p:xfrm>
          <a:off x="523117" y="3189051"/>
          <a:ext cx="2424112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Equation" r:id="rId4" imgW="1409400" imgH="1002960" progId="Equation.DSMT4">
                  <p:embed/>
                </p:oleObj>
              </mc:Choice>
              <mc:Fallback>
                <p:oleObj name="Equation" r:id="rId4" imgW="1409400" imgH="1002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DDFCDD12-A448-48BD-8E0A-098CF290D0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117" y="3189051"/>
                        <a:ext cx="2424112" cy="173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3EF00E18-F701-4F37-93E4-56905C137C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9409"/>
              </p:ext>
            </p:extLst>
          </p:nvPr>
        </p:nvGraphicFramePr>
        <p:xfrm>
          <a:off x="2947588" y="2847014"/>
          <a:ext cx="5891875" cy="24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5" name="Equation" r:id="rId6" imgW="4749800" imgH="1714500" progId="Equation.DSMT4">
                  <p:embed/>
                </p:oleObj>
              </mc:Choice>
              <mc:Fallback>
                <p:oleObj name="Equation" r:id="rId6" imgW="4749800" imgH="1714500" progId="Equation.DSMT4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3EF00E18-F701-4F37-93E4-56905C137C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588" y="2847014"/>
                        <a:ext cx="5891875" cy="2414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0899A8EE-D1EC-4F70-98C0-9B57F9D98708}"/>
              </a:ext>
            </a:extLst>
          </p:cNvPr>
          <p:cNvSpPr txBox="1"/>
          <p:nvPr/>
        </p:nvSpPr>
        <p:spPr>
          <a:xfrm>
            <a:off x="975794" y="5601247"/>
            <a:ext cx="7145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将上式与（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1.24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）对比发现二者相同，说明计算结果是正确的。</a:t>
            </a:r>
            <a:endParaRPr lang="en-GB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6540550"/>
      </p:ext>
    </p:extLst>
  </p:cSld>
  <p:clrMapOvr>
    <a:masterClrMapping/>
  </p:clrMapOvr>
  <p:transition spd="slow" advClick="0" advTm="10000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27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133C0FEA-7AD1-4478-8EE8-561DED0D9B56}"/>
              </a:ext>
            </a:extLst>
          </p:cNvPr>
          <p:cNvSpPr txBox="1">
            <a:spLocks noChangeArrowheads="1"/>
          </p:cNvSpPr>
          <p:nvPr/>
        </p:nvSpPr>
        <p:spPr>
          <a:xfrm>
            <a:off x="124327" y="1055500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1.2.2.1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已知如图所示桁架结构和单元刚度矩阵，请写出总刚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画布 2073">
            <a:extLst>
              <a:ext uri="{FF2B5EF4-FFF2-40B4-BE49-F238E27FC236}">
                <a16:creationId xmlns:a16="http://schemas.microsoft.com/office/drawing/2014/main" id="{8CA2CA57-B2C8-4859-B199-59E808F88726}"/>
              </a:ext>
            </a:extLst>
          </p:cNvPr>
          <p:cNvGrpSpPr/>
          <p:nvPr/>
        </p:nvGrpSpPr>
        <p:grpSpPr>
          <a:xfrm>
            <a:off x="1327038" y="1656331"/>
            <a:ext cx="6489924" cy="2493329"/>
            <a:chOff x="0" y="0"/>
            <a:chExt cx="4649470" cy="1786255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CDF2019-E1E0-4215-A361-91195DC96E1B}"/>
                </a:ext>
              </a:extLst>
            </p:cNvPr>
            <p:cNvSpPr/>
            <p:nvPr/>
          </p:nvSpPr>
          <p:spPr>
            <a:xfrm>
              <a:off x="0" y="0"/>
              <a:ext cx="4649470" cy="1786255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27" name="Line 570">
              <a:extLst>
                <a:ext uri="{FF2B5EF4-FFF2-40B4-BE49-F238E27FC236}">
                  <a16:creationId xmlns:a16="http://schemas.microsoft.com/office/drawing/2014/main" id="{6DB430F5-3949-4130-9749-BDDCF4D5B4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13390" y="177845"/>
              <a:ext cx="579526" cy="712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571">
              <a:extLst>
                <a:ext uri="{FF2B5EF4-FFF2-40B4-BE49-F238E27FC236}">
                  <a16:creationId xmlns:a16="http://schemas.microsoft.com/office/drawing/2014/main" id="{EDAC55D0-BD16-408A-818C-BE96C40E7D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3390" y="895468"/>
              <a:ext cx="1074035" cy="1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572">
              <a:extLst>
                <a:ext uri="{FF2B5EF4-FFF2-40B4-BE49-F238E27FC236}">
                  <a16:creationId xmlns:a16="http://schemas.microsoft.com/office/drawing/2014/main" id="{350563E7-FF7C-473C-A0DC-C99FF537C6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86677" y="159125"/>
              <a:ext cx="500748" cy="7308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573">
              <a:extLst>
                <a:ext uri="{FF2B5EF4-FFF2-40B4-BE49-F238E27FC236}">
                  <a16:creationId xmlns:a16="http://schemas.microsoft.com/office/drawing/2014/main" id="{7C5C62A3-03B7-4B29-9E36-0A07FB36A5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710" y="895468"/>
              <a:ext cx="1022556" cy="298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i           j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574">
              <a:extLst>
                <a:ext uri="{FF2B5EF4-FFF2-40B4-BE49-F238E27FC236}">
                  <a16:creationId xmlns:a16="http://schemas.microsoft.com/office/drawing/2014/main" id="{E76BF6E3-6B3C-4F65-8B55-A77C8779C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506" y="648200"/>
              <a:ext cx="864220" cy="406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i="1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60°    60°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AutoShape 575">
              <a:extLst>
                <a:ext uri="{FF2B5EF4-FFF2-40B4-BE49-F238E27FC236}">
                  <a16:creationId xmlns:a16="http://schemas.microsoft.com/office/drawing/2014/main" id="{680963F3-F8A6-4C00-A5B2-767842D02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471" y="914968"/>
              <a:ext cx="75658" cy="10764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33" name="AutoShape 576">
              <a:extLst>
                <a:ext uri="{FF2B5EF4-FFF2-40B4-BE49-F238E27FC236}">
                  <a16:creationId xmlns:a16="http://schemas.microsoft.com/office/drawing/2014/main" id="{EFB391A0-D339-40D0-ACC8-D89A461FF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446" y="914968"/>
              <a:ext cx="76438" cy="10764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34" name="AutoShape 577">
              <a:extLst>
                <a:ext uri="{FF2B5EF4-FFF2-40B4-BE49-F238E27FC236}">
                  <a16:creationId xmlns:a16="http://schemas.microsoft.com/office/drawing/2014/main" id="{53F2295A-DFF3-4E52-B298-B118BF4615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81571" y="837749"/>
              <a:ext cx="76442" cy="1084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35" name="Text Box 578">
              <a:extLst>
                <a:ext uri="{FF2B5EF4-FFF2-40B4-BE49-F238E27FC236}">
                  <a16:creationId xmlns:a16="http://schemas.microsoft.com/office/drawing/2014/main" id="{5BD94AAB-7074-4390-863D-C015739C0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395" y="622459"/>
              <a:ext cx="367371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2 i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579">
              <a:extLst>
                <a:ext uri="{FF2B5EF4-FFF2-40B4-BE49-F238E27FC236}">
                  <a16:creationId xmlns:a16="http://schemas.microsoft.com/office/drawing/2014/main" id="{38E4CDF8-EA1B-4A77-B09A-2752F0A95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6726" y="628699"/>
              <a:ext cx="76750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3 i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580">
              <a:extLst>
                <a:ext uri="{FF2B5EF4-FFF2-40B4-BE49-F238E27FC236}">
                  <a16:creationId xmlns:a16="http://schemas.microsoft.com/office/drawing/2014/main" id="{1C125734-7EC8-40C1-A4A5-36793A4AC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143" y="0"/>
              <a:ext cx="76750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1 j  </a:t>
              </a:r>
              <a:r>
                <a:rPr lang="en-US" sz="2000" kern="100" dirty="0" err="1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j</a:t>
              </a:r>
              <a:endParaRPr 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581">
              <a:extLst>
                <a:ext uri="{FF2B5EF4-FFF2-40B4-BE49-F238E27FC236}">
                  <a16:creationId xmlns:a16="http://schemas.microsoft.com/office/drawing/2014/main" id="{357C7384-FDA0-427B-AA01-BCE400A108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368" y="297189"/>
              <a:ext cx="766722" cy="356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①</a:t>
              </a:r>
            </a:p>
          </p:txBody>
        </p:sp>
        <p:sp>
          <p:nvSpPr>
            <p:cNvPr id="39" name="Text Box 582">
              <a:extLst>
                <a:ext uri="{FF2B5EF4-FFF2-40B4-BE49-F238E27FC236}">
                  <a16:creationId xmlns:a16="http://schemas.microsoft.com/office/drawing/2014/main" id="{705B9FD7-8443-41B8-999D-4FA34D368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3881" y="664580"/>
              <a:ext cx="303413" cy="356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②</a:t>
              </a:r>
            </a:p>
          </p:txBody>
        </p:sp>
        <p:sp>
          <p:nvSpPr>
            <p:cNvPr id="40" name="Text Box 583">
              <a:extLst>
                <a:ext uri="{FF2B5EF4-FFF2-40B4-BE49-F238E27FC236}">
                  <a16:creationId xmlns:a16="http://schemas.microsoft.com/office/drawing/2014/main" id="{B9D08E38-C2A7-4312-BC0C-C6F1891F5E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172" y="324490"/>
              <a:ext cx="76828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③</a:t>
              </a:r>
            </a:p>
          </p:txBody>
        </p:sp>
        <p:cxnSp>
          <p:nvCxnSpPr>
            <p:cNvPr id="41" name="Line 584">
              <a:extLst>
                <a:ext uri="{FF2B5EF4-FFF2-40B4-BE49-F238E27FC236}">
                  <a16:creationId xmlns:a16="http://schemas.microsoft.com/office/drawing/2014/main" id="{189D2556-E275-497B-BF8D-5CC31D8742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3855" y="1187977"/>
              <a:ext cx="5709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585">
              <a:extLst>
                <a:ext uri="{FF2B5EF4-FFF2-40B4-BE49-F238E27FC236}">
                  <a16:creationId xmlns:a16="http://schemas.microsoft.com/office/drawing/2014/main" id="{2C58422A-B8DB-4658-8D68-97F2AA9432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16835" y="559277"/>
              <a:ext cx="0" cy="6286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 Box 586">
              <a:extLst>
                <a:ext uri="{FF2B5EF4-FFF2-40B4-BE49-F238E27FC236}">
                  <a16:creationId xmlns:a16="http://schemas.microsoft.com/office/drawing/2014/main" id="{EC57293C-91DB-4A27-97AB-500EEE80D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368" y="1155216"/>
              <a:ext cx="766722" cy="216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x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587">
              <a:extLst>
                <a:ext uri="{FF2B5EF4-FFF2-40B4-BE49-F238E27FC236}">
                  <a16:creationId xmlns:a16="http://schemas.microsoft.com/office/drawing/2014/main" id="{FDBA5A71-A74D-4965-AFE4-B96CB716E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13256"/>
              <a:ext cx="354112" cy="292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y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45" name="Group 588">
              <a:extLst>
                <a:ext uri="{FF2B5EF4-FFF2-40B4-BE49-F238E27FC236}">
                  <a16:creationId xmlns:a16="http://schemas.microsoft.com/office/drawing/2014/main" id="{DFB2C9B2-16C3-4D8D-BF23-22FD3208E1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215" y="127139"/>
              <a:ext cx="1304911" cy="1143512"/>
              <a:chOff x="2062" y="2919"/>
              <a:chExt cx="1672" cy="1465"/>
            </a:xfrm>
          </p:grpSpPr>
          <p:cxnSp>
            <p:nvCxnSpPr>
              <p:cNvPr id="74" name="Line 589">
                <a:extLst>
                  <a:ext uri="{FF2B5EF4-FFF2-40B4-BE49-F238E27FC236}">
                    <a16:creationId xmlns:a16="http://schemas.microsoft.com/office/drawing/2014/main" id="{EC26B380-A415-4924-8C4C-98C0379D223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53" y="3313"/>
                <a:ext cx="660" cy="7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590">
                <a:extLst>
                  <a:ext uri="{FF2B5EF4-FFF2-40B4-BE49-F238E27FC236}">
                    <a16:creationId xmlns:a16="http://schemas.microsoft.com/office/drawing/2014/main" id="{95F12407-C3DA-4477-A257-A373DE77826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478" y="4062"/>
                <a:ext cx="2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6" name="Line 591">
                <a:extLst>
                  <a:ext uri="{FF2B5EF4-FFF2-40B4-BE49-F238E27FC236}">
                    <a16:creationId xmlns:a16="http://schemas.microsoft.com/office/drawing/2014/main" id="{4903FDCE-8B14-4448-9561-4E6A64E6249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29" y="3802"/>
                <a:ext cx="0" cy="2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7" name="Line 592">
                <a:extLst>
                  <a:ext uri="{FF2B5EF4-FFF2-40B4-BE49-F238E27FC236}">
                    <a16:creationId xmlns:a16="http://schemas.microsoft.com/office/drawing/2014/main" id="{569D8B6D-0FFD-4DD8-BA53-7A88308B7B7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5" y="3305"/>
                <a:ext cx="1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" name="Line 593">
                <a:extLst>
                  <a:ext uri="{FF2B5EF4-FFF2-40B4-BE49-F238E27FC236}">
                    <a16:creationId xmlns:a16="http://schemas.microsoft.com/office/drawing/2014/main" id="{60CE4587-A5A1-4158-8DC4-00230F440E5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121" y="3094"/>
                <a:ext cx="0" cy="2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9" name="Text Box 594">
                <a:extLst>
                  <a:ext uri="{FF2B5EF4-FFF2-40B4-BE49-F238E27FC236}">
                    <a16:creationId xmlns:a16="http://schemas.microsoft.com/office/drawing/2014/main" id="{E5BFFD8D-CB54-406C-8C11-FABBE60D54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" y="3602"/>
                <a:ext cx="514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66675" indent="-66675" algn="just">
                  <a:spcAft>
                    <a:spcPts val="0"/>
                  </a:spcAft>
                </a:pPr>
                <a:r>
                  <a:rPr lang="en-US" sz="2000" kern="100" dirty="0" err="1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i="1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θ</a:t>
                </a:r>
                <a:endPara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 Box 595">
                <a:extLst>
                  <a:ext uri="{FF2B5EF4-FFF2-40B4-BE49-F238E27FC236}">
                    <a16:creationId xmlns:a16="http://schemas.microsoft.com/office/drawing/2014/main" id="{9DD8D9E5-3C2F-47F5-94F4-DBEDC54F5D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296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 Box 596">
                <a:extLst>
                  <a:ext uri="{FF2B5EF4-FFF2-40B4-BE49-F238E27FC236}">
                    <a16:creationId xmlns:a16="http://schemas.microsoft.com/office/drawing/2014/main" id="{0650B332-1E81-4CD1-A240-3E3EEDE93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397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 Box 597">
                <a:extLst>
                  <a:ext uri="{FF2B5EF4-FFF2-40B4-BE49-F238E27FC236}">
                    <a16:creationId xmlns:a16="http://schemas.microsoft.com/office/drawing/2014/main" id="{001E3764-9682-4919-AEC6-97C9F0609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2" y="36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Text Box 598">
                <a:extLst>
                  <a:ext uri="{FF2B5EF4-FFF2-40B4-BE49-F238E27FC236}">
                    <a16:creationId xmlns:a16="http://schemas.microsoft.com/office/drawing/2014/main" id="{194A75EE-2857-4C3C-8B8A-6441AEC0A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9" y="3172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 Box 599">
                <a:extLst>
                  <a:ext uri="{FF2B5EF4-FFF2-40B4-BE49-F238E27FC236}">
                    <a16:creationId xmlns:a16="http://schemas.microsoft.com/office/drawing/2014/main" id="{F07202CC-EC05-40F2-88B8-2A7FB52F27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8" y="29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6" name="Text Box 600">
              <a:extLst>
                <a:ext uri="{FF2B5EF4-FFF2-40B4-BE49-F238E27FC236}">
                  <a16:creationId xmlns:a16="http://schemas.microsoft.com/office/drawing/2014/main" id="{0EEA9F23-C650-4A91-895C-3AC323A15F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12" y="1392343"/>
              <a:ext cx="1349369" cy="393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桁架结构</a:t>
              </a:r>
            </a:p>
          </p:txBody>
        </p:sp>
        <p:sp>
          <p:nvSpPr>
            <p:cNvPr id="47" name="Text Box 601">
              <a:extLst>
                <a:ext uri="{FF2B5EF4-FFF2-40B4-BE49-F238E27FC236}">
                  <a16:creationId xmlns:a16="http://schemas.microsoft.com/office/drawing/2014/main" id="{9B2F760C-3834-424F-9A71-621D1C93B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3480" y="1378302"/>
              <a:ext cx="2945990" cy="305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    </a:t>
              </a:r>
              <a:r>
                <a: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结点受力图</a:t>
              </a:r>
              <a:r>
                <a:rPr lang="en-US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        </a:t>
              </a:r>
              <a:r>
                <a: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弹性杆结点位移</a:t>
              </a:r>
            </a:p>
          </p:txBody>
        </p:sp>
        <p:grpSp>
          <p:nvGrpSpPr>
            <p:cNvPr id="48" name="Group 602">
              <a:extLst>
                <a:ext uri="{FF2B5EF4-FFF2-40B4-BE49-F238E27FC236}">
                  <a16:creationId xmlns:a16="http://schemas.microsoft.com/office/drawing/2014/main" id="{785A2DFA-CC6B-4B93-A7B3-A0F08F0AB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3782" y="139623"/>
              <a:ext cx="1304911" cy="1144295"/>
              <a:chOff x="2062" y="2919"/>
              <a:chExt cx="1672" cy="1465"/>
            </a:xfrm>
          </p:grpSpPr>
          <p:cxnSp>
            <p:nvCxnSpPr>
              <p:cNvPr id="49" name="Line 603">
                <a:extLst>
                  <a:ext uri="{FF2B5EF4-FFF2-40B4-BE49-F238E27FC236}">
                    <a16:creationId xmlns:a16="http://schemas.microsoft.com/office/drawing/2014/main" id="{95AF2845-BF1A-4242-9256-83EB3F51C2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53" y="3313"/>
                <a:ext cx="660" cy="7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604">
                <a:extLst>
                  <a:ext uri="{FF2B5EF4-FFF2-40B4-BE49-F238E27FC236}">
                    <a16:creationId xmlns:a16="http://schemas.microsoft.com/office/drawing/2014/main" id="{666ECBAB-72B0-413C-B9BE-3F08DBC83B4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478" y="4062"/>
                <a:ext cx="2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605">
                <a:extLst>
                  <a:ext uri="{FF2B5EF4-FFF2-40B4-BE49-F238E27FC236}">
                    <a16:creationId xmlns:a16="http://schemas.microsoft.com/office/drawing/2014/main" id="{7E8CF9A2-ABB6-46CA-A7AF-0DAED74A9BD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29" y="3802"/>
                <a:ext cx="0" cy="2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606">
                <a:extLst>
                  <a:ext uri="{FF2B5EF4-FFF2-40B4-BE49-F238E27FC236}">
                    <a16:creationId xmlns:a16="http://schemas.microsoft.com/office/drawing/2014/main" id="{FEDC7D89-16BF-4BC1-A8E9-E2F989BD4A1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5" y="3305"/>
                <a:ext cx="1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607">
                <a:extLst>
                  <a:ext uri="{FF2B5EF4-FFF2-40B4-BE49-F238E27FC236}">
                    <a16:creationId xmlns:a16="http://schemas.microsoft.com/office/drawing/2014/main" id="{D68E4516-D475-4FC9-A9C1-517109DC1B2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121" y="3094"/>
                <a:ext cx="0" cy="2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8" name="Text Box 608">
                <a:extLst>
                  <a:ext uri="{FF2B5EF4-FFF2-40B4-BE49-F238E27FC236}">
                    <a16:creationId xmlns:a16="http://schemas.microsoft.com/office/drawing/2014/main" id="{3F638F43-3562-4818-8658-D51B0E93C4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" y="3602"/>
                <a:ext cx="514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66675" indent="-66675"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  </a:t>
                </a:r>
                <a:r>
                  <a:rPr lang="en-US" sz="2000" i="1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θ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609">
                <a:extLst>
                  <a:ext uri="{FF2B5EF4-FFF2-40B4-BE49-F238E27FC236}">
                    <a16:creationId xmlns:a16="http://schemas.microsoft.com/office/drawing/2014/main" id="{611140AA-B262-4643-BA13-8C3315E353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296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 Box 610">
                <a:extLst>
                  <a:ext uri="{FF2B5EF4-FFF2-40B4-BE49-F238E27FC236}">
                    <a16:creationId xmlns:a16="http://schemas.microsoft.com/office/drawing/2014/main" id="{5A7D88DF-629D-4763-8CE9-E10846F0A9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397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 Box 611">
                <a:extLst>
                  <a:ext uri="{FF2B5EF4-FFF2-40B4-BE49-F238E27FC236}">
                    <a16:creationId xmlns:a16="http://schemas.microsoft.com/office/drawing/2014/main" id="{9C7F2312-6923-45E3-9D11-6233FA9E0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2" y="36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 Box 612">
                <a:extLst>
                  <a:ext uri="{FF2B5EF4-FFF2-40B4-BE49-F238E27FC236}">
                    <a16:creationId xmlns:a16="http://schemas.microsoft.com/office/drawing/2014/main" id="{92CF218D-23D9-4322-AF02-C61D61B34B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9" y="3172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Text Box 613">
                <a:extLst>
                  <a:ext uri="{FF2B5EF4-FFF2-40B4-BE49-F238E27FC236}">
                    <a16:creationId xmlns:a16="http://schemas.microsoft.com/office/drawing/2014/main" id="{6F663A77-075F-4D9D-83FF-35F6765E43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8" y="29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298C92FF-AF23-4224-B595-D344236CBA82}"/>
              </a:ext>
            </a:extLst>
          </p:cNvPr>
          <p:cNvSpPr/>
          <p:nvPr/>
        </p:nvSpPr>
        <p:spPr>
          <a:xfrm>
            <a:off x="255878" y="4139863"/>
            <a:ext cx="3368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cs typeface="Times New Roman" panose="02020603050405020304" pitchFamily="18" charset="0"/>
              </a:rPr>
              <a:t>单元</a:t>
            </a:r>
            <a:r>
              <a:rPr lang="en-US" altLang="zh-CN" dirty="0">
                <a:cs typeface="Times New Roman" panose="02020603050405020304" pitchFamily="18" charset="0"/>
              </a:rPr>
              <a:t>1</a:t>
            </a:r>
            <a:r>
              <a:rPr lang="zh-CN" altLang="zh-CN" dirty="0"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cs typeface="Times New Roman" panose="02020603050405020304" pitchFamily="18" charset="0"/>
              </a:rPr>
              <a:t>2</a:t>
            </a:r>
            <a:r>
              <a:rPr lang="zh-CN" altLang="zh-CN" dirty="0"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cs typeface="Times New Roman" panose="02020603050405020304" pitchFamily="18" charset="0"/>
              </a:rPr>
              <a:t>3</a:t>
            </a:r>
            <a:r>
              <a:rPr lang="zh-CN" altLang="zh-CN" dirty="0">
                <a:cs typeface="Times New Roman" panose="02020603050405020304" pitchFamily="18" charset="0"/>
              </a:rPr>
              <a:t>的刚度矩阵分别为</a:t>
            </a:r>
            <a:r>
              <a:rPr lang="en-US" altLang="zh-CN" dirty="0">
                <a:cs typeface="Times New Roman" panose="02020603050405020304" pitchFamily="18" charset="0"/>
              </a:rPr>
              <a:t>: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1F6AC656-1E8B-4DAA-A800-3166BE9177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19424"/>
              </p:ext>
            </p:extLst>
          </p:nvPr>
        </p:nvGraphicFramePr>
        <p:xfrm>
          <a:off x="44092" y="4633625"/>
          <a:ext cx="3069715" cy="1332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r:id="rId4" imgW="1905000" imgH="825500" progId="Equation.DSMT4">
                  <p:embed/>
                </p:oleObj>
              </mc:Choice>
              <mc:Fallback>
                <p:oleObj r:id="rId4" imgW="1905000" imgH="825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2" y="4633625"/>
                        <a:ext cx="3069715" cy="1332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0949302-7BBC-4D70-AE0A-8B11E42F1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01087"/>
              </p:ext>
            </p:extLst>
          </p:nvPr>
        </p:nvGraphicFramePr>
        <p:xfrm>
          <a:off x="3134378" y="4648061"/>
          <a:ext cx="3063004" cy="130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4" r:id="rId6" imgW="1943100" imgH="825500" progId="Equation.DSMT4">
                  <p:embed/>
                </p:oleObj>
              </mc:Choice>
              <mc:Fallback>
                <p:oleObj r:id="rId6" imgW="1943100" imgH="825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378" y="4648061"/>
                        <a:ext cx="3063004" cy="13034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F4F63AEB-7392-4CF8-8628-3818E202E2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560279"/>
              </p:ext>
            </p:extLst>
          </p:nvPr>
        </p:nvGraphicFramePr>
        <p:xfrm>
          <a:off x="6197382" y="4686271"/>
          <a:ext cx="2850366" cy="1247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5" r:id="rId8" imgW="1892300" imgH="825500" progId="Equation.DSMT4">
                  <p:embed/>
                </p:oleObj>
              </mc:Choice>
              <mc:Fallback>
                <p:oleObj r:id="rId8" imgW="1892300" imgH="825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382" y="4686271"/>
                        <a:ext cx="2850366" cy="12474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24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28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E80EE77-969A-40B4-8002-D92A1E981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9548"/>
            <a:ext cx="9144000" cy="24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28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29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133C0FEA-7AD1-4478-8EE8-561DED0D9B56}"/>
              </a:ext>
            </a:extLst>
          </p:cNvPr>
          <p:cNvSpPr txBox="1">
            <a:spLocks noChangeArrowheads="1"/>
          </p:cNvSpPr>
          <p:nvPr/>
        </p:nvSpPr>
        <p:spPr>
          <a:xfrm>
            <a:off x="124327" y="1055500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1.2.2.2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计算结点位移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(new)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683F7C6-FB15-4E37-AA1A-CA4E4A208B55}"/>
              </a:ext>
            </a:extLst>
          </p:cNvPr>
          <p:cNvSpPr/>
          <p:nvPr/>
        </p:nvSpPr>
        <p:spPr>
          <a:xfrm>
            <a:off x="444843" y="1656331"/>
            <a:ext cx="8328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已知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10KN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，杆的半径是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10mm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，弹性模量是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200GPa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，杆的长度均为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0.5m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。求结点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的位移。请用两种方法来做，一种直接法，一种总刚合成法。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画布 2150">
            <a:extLst>
              <a:ext uri="{FF2B5EF4-FFF2-40B4-BE49-F238E27FC236}">
                <a16:creationId xmlns:a16="http://schemas.microsoft.com/office/drawing/2014/main" id="{53818C9A-FC7F-4B13-9CEA-6A8A45492E9A}"/>
              </a:ext>
            </a:extLst>
          </p:cNvPr>
          <p:cNvGrpSpPr/>
          <p:nvPr/>
        </p:nvGrpSpPr>
        <p:grpSpPr>
          <a:xfrm>
            <a:off x="1271081" y="2975720"/>
            <a:ext cx="6850321" cy="3024732"/>
            <a:chOff x="0" y="0"/>
            <a:chExt cx="4649470" cy="2052955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5B07F45-7206-4B1B-B286-5955C5770FA5}"/>
                </a:ext>
              </a:extLst>
            </p:cNvPr>
            <p:cNvSpPr/>
            <p:nvPr/>
          </p:nvSpPr>
          <p:spPr>
            <a:xfrm>
              <a:off x="0" y="0"/>
              <a:ext cx="4649470" cy="2052955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11" name="Line 570">
              <a:extLst>
                <a:ext uri="{FF2B5EF4-FFF2-40B4-BE49-F238E27FC236}">
                  <a16:creationId xmlns:a16="http://schemas.microsoft.com/office/drawing/2014/main" id="{F61C76E7-8C35-4C74-8442-E0CCCD25BA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13390" y="444545"/>
              <a:ext cx="579526" cy="712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572">
              <a:extLst>
                <a:ext uri="{FF2B5EF4-FFF2-40B4-BE49-F238E27FC236}">
                  <a16:creationId xmlns:a16="http://schemas.microsoft.com/office/drawing/2014/main" id="{584CB5AE-0004-4743-B5BE-5EB10C0576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86677" y="425825"/>
              <a:ext cx="500748" cy="7308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574">
              <a:extLst>
                <a:ext uri="{FF2B5EF4-FFF2-40B4-BE49-F238E27FC236}">
                  <a16:creationId xmlns:a16="http://schemas.microsoft.com/office/drawing/2014/main" id="{A4706AA1-576D-4FDF-B0D4-1AB7ED00F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5446" y="584700"/>
              <a:ext cx="864220" cy="406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i="1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60°    60°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575">
              <a:extLst>
                <a:ext uri="{FF2B5EF4-FFF2-40B4-BE49-F238E27FC236}">
                  <a16:creationId xmlns:a16="http://schemas.microsoft.com/office/drawing/2014/main" id="{C1147B7A-6099-443D-B2C4-707FC786F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471" y="1181668"/>
              <a:ext cx="75658" cy="10764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15" name="AutoShape 576">
              <a:extLst>
                <a:ext uri="{FF2B5EF4-FFF2-40B4-BE49-F238E27FC236}">
                  <a16:creationId xmlns:a16="http://schemas.microsoft.com/office/drawing/2014/main" id="{70A115F8-9310-4F6A-9CC8-5D0352508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446" y="1181668"/>
              <a:ext cx="76438" cy="10764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16" name="AutoShape 577">
              <a:extLst>
                <a:ext uri="{FF2B5EF4-FFF2-40B4-BE49-F238E27FC236}">
                  <a16:creationId xmlns:a16="http://schemas.microsoft.com/office/drawing/2014/main" id="{869D7D3A-1789-4471-A189-63A460FD56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81571" y="1104449"/>
              <a:ext cx="76442" cy="1084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17" name="Text Box 578">
              <a:extLst>
                <a:ext uri="{FF2B5EF4-FFF2-40B4-BE49-F238E27FC236}">
                  <a16:creationId xmlns:a16="http://schemas.microsoft.com/office/drawing/2014/main" id="{8EAFCD16-F55E-473B-B342-D2DAD2312D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001" y="1041317"/>
              <a:ext cx="367371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 i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579">
              <a:extLst>
                <a:ext uri="{FF2B5EF4-FFF2-40B4-BE49-F238E27FC236}">
                  <a16:creationId xmlns:a16="http://schemas.microsoft.com/office/drawing/2014/main" id="{3FC5FE67-70B5-46BE-97F6-24C3FB800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902" y="915298"/>
              <a:ext cx="76750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 i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580">
              <a:extLst>
                <a:ext uri="{FF2B5EF4-FFF2-40B4-BE49-F238E27FC236}">
                  <a16:creationId xmlns:a16="http://schemas.microsoft.com/office/drawing/2014/main" id="{CC97F9C4-7D19-43D3-85C3-1D09F41F2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265" y="269618"/>
              <a:ext cx="76750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 j    j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581">
              <a:extLst>
                <a:ext uri="{FF2B5EF4-FFF2-40B4-BE49-F238E27FC236}">
                  <a16:creationId xmlns:a16="http://schemas.microsoft.com/office/drawing/2014/main" id="{EE066B70-D554-41D7-A06B-AF3333982B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424" y="556334"/>
              <a:ext cx="766722" cy="356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①</a:t>
              </a:r>
            </a:p>
          </p:txBody>
        </p:sp>
        <p:sp>
          <p:nvSpPr>
            <p:cNvPr id="21" name="Text Box 583">
              <a:extLst>
                <a:ext uri="{FF2B5EF4-FFF2-40B4-BE49-F238E27FC236}">
                  <a16:creationId xmlns:a16="http://schemas.microsoft.com/office/drawing/2014/main" id="{27A12857-5A29-401F-8B82-A1AE38582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172" y="591190"/>
              <a:ext cx="768282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②</a:t>
              </a:r>
            </a:p>
          </p:txBody>
        </p:sp>
        <p:cxnSp>
          <p:nvCxnSpPr>
            <p:cNvPr id="23" name="Line 584">
              <a:extLst>
                <a:ext uri="{FF2B5EF4-FFF2-40B4-BE49-F238E27FC236}">
                  <a16:creationId xmlns:a16="http://schemas.microsoft.com/office/drawing/2014/main" id="{8F9611CD-7CA9-41AB-8E6F-A9E62341DC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3855" y="1454677"/>
              <a:ext cx="5709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585">
              <a:extLst>
                <a:ext uri="{FF2B5EF4-FFF2-40B4-BE49-F238E27FC236}">
                  <a16:creationId xmlns:a16="http://schemas.microsoft.com/office/drawing/2014/main" id="{0E619105-114F-4045-A6F3-3938A1CF7E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16835" y="825977"/>
              <a:ext cx="0" cy="6286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586">
              <a:extLst>
                <a:ext uri="{FF2B5EF4-FFF2-40B4-BE49-F238E27FC236}">
                  <a16:creationId xmlns:a16="http://schemas.microsoft.com/office/drawing/2014/main" id="{895E7A63-28A1-44D4-934C-D64B2268D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368" y="1421916"/>
              <a:ext cx="766722" cy="324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x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587">
              <a:extLst>
                <a:ext uri="{FF2B5EF4-FFF2-40B4-BE49-F238E27FC236}">
                  <a16:creationId xmlns:a16="http://schemas.microsoft.com/office/drawing/2014/main" id="{640D82D3-1D5A-43C8-B7AF-7B2E17452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779956"/>
              <a:ext cx="354112" cy="292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y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600">
              <a:extLst>
                <a:ext uri="{FF2B5EF4-FFF2-40B4-BE49-F238E27FC236}">
                  <a16:creationId xmlns:a16="http://schemas.microsoft.com/office/drawing/2014/main" id="{FF219ADF-552B-4326-A148-DC10C4AA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307" y="1659043"/>
              <a:ext cx="1162173" cy="259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桁架结构</a:t>
              </a:r>
            </a:p>
          </p:txBody>
        </p:sp>
        <p:sp>
          <p:nvSpPr>
            <p:cNvPr id="28" name="Text Box 601">
              <a:extLst>
                <a:ext uri="{FF2B5EF4-FFF2-40B4-BE49-F238E27FC236}">
                  <a16:creationId xmlns:a16="http://schemas.microsoft.com/office/drawing/2014/main" id="{9B4C9E1F-E86F-4DE6-80F0-4088A2ED6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0732" y="1645002"/>
              <a:ext cx="1458738" cy="305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2000" kern="100" dirty="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弹性杆结点位移</a:t>
              </a:r>
            </a:p>
          </p:txBody>
        </p:sp>
        <p:grpSp>
          <p:nvGrpSpPr>
            <p:cNvPr id="29" name="Group 602">
              <a:extLst>
                <a:ext uri="{FF2B5EF4-FFF2-40B4-BE49-F238E27FC236}">
                  <a16:creationId xmlns:a16="http://schemas.microsoft.com/office/drawing/2014/main" id="{72F16370-C5B1-4559-AB60-DF4A977CD3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3782" y="406323"/>
              <a:ext cx="1304911" cy="1144295"/>
              <a:chOff x="2062" y="2919"/>
              <a:chExt cx="1672" cy="1465"/>
            </a:xfrm>
          </p:grpSpPr>
          <p:cxnSp>
            <p:nvCxnSpPr>
              <p:cNvPr id="36" name="Line 603">
                <a:extLst>
                  <a:ext uri="{FF2B5EF4-FFF2-40B4-BE49-F238E27FC236}">
                    <a16:creationId xmlns:a16="http://schemas.microsoft.com/office/drawing/2014/main" id="{DE61C9F9-E756-4F2C-A44B-24ED8BDF3DE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53" y="3313"/>
                <a:ext cx="660" cy="7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604">
                <a:extLst>
                  <a:ext uri="{FF2B5EF4-FFF2-40B4-BE49-F238E27FC236}">
                    <a16:creationId xmlns:a16="http://schemas.microsoft.com/office/drawing/2014/main" id="{F0515DDD-467F-4347-805C-8B9B76B3F96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478" y="4062"/>
                <a:ext cx="2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605">
                <a:extLst>
                  <a:ext uri="{FF2B5EF4-FFF2-40B4-BE49-F238E27FC236}">
                    <a16:creationId xmlns:a16="http://schemas.microsoft.com/office/drawing/2014/main" id="{EDF11C04-D300-44F7-BDF3-A33E0764789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429" y="3802"/>
                <a:ext cx="0" cy="2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606">
                <a:extLst>
                  <a:ext uri="{FF2B5EF4-FFF2-40B4-BE49-F238E27FC236}">
                    <a16:creationId xmlns:a16="http://schemas.microsoft.com/office/drawing/2014/main" id="{CD964AA4-9E15-4305-BA6A-0C441A03D53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5" y="3305"/>
                <a:ext cx="1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607">
                <a:extLst>
                  <a:ext uri="{FF2B5EF4-FFF2-40B4-BE49-F238E27FC236}">
                    <a16:creationId xmlns:a16="http://schemas.microsoft.com/office/drawing/2014/main" id="{8E484985-1BB9-40D8-8FC5-B4E31EF888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121" y="3094"/>
                <a:ext cx="0" cy="2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" name="Text Box 608">
                <a:extLst>
                  <a:ext uri="{FF2B5EF4-FFF2-40B4-BE49-F238E27FC236}">
                    <a16:creationId xmlns:a16="http://schemas.microsoft.com/office/drawing/2014/main" id="{900AA1EA-5CE3-4FA2-85F4-8AD7F60D3E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1" y="3602"/>
                <a:ext cx="514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66675" indent="-66675"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  </a:t>
                </a:r>
                <a:r>
                  <a:rPr lang="en-US" sz="2000" i="1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θ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 Box 609">
                <a:extLst>
                  <a:ext uri="{FF2B5EF4-FFF2-40B4-BE49-F238E27FC236}">
                    <a16:creationId xmlns:a16="http://schemas.microsoft.com/office/drawing/2014/main" id="{C887E659-FB8C-4C1C-9F46-BF46DB961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296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 Box 610">
                <a:extLst>
                  <a:ext uri="{FF2B5EF4-FFF2-40B4-BE49-F238E27FC236}">
                    <a16:creationId xmlns:a16="http://schemas.microsoft.com/office/drawing/2014/main" id="{430D3A2C-4C38-450C-AD63-893C37A2EE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3978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611">
                <a:extLst>
                  <a:ext uri="{FF2B5EF4-FFF2-40B4-BE49-F238E27FC236}">
                    <a16:creationId xmlns:a16="http://schemas.microsoft.com/office/drawing/2014/main" id="{840C5D3C-1EE6-44A1-B324-C7A12A49CA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2" y="36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iy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 Box 612">
                <a:extLst>
                  <a:ext uri="{FF2B5EF4-FFF2-40B4-BE49-F238E27FC236}">
                    <a16:creationId xmlns:a16="http://schemas.microsoft.com/office/drawing/2014/main" id="{99506890-0D65-4613-82C3-206C668C03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9" y="3172"/>
                <a:ext cx="515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jx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 Box 613">
                <a:extLst>
                  <a:ext uri="{FF2B5EF4-FFF2-40B4-BE49-F238E27FC236}">
                    <a16:creationId xmlns:a16="http://schemas.microsoft.com/office/drawing/2014/main" id="{414B714A-0021-47B2-92B9-8A8A3ED2CD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8" y="2919"/>
                <a:ext cx="5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000" kern="1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u</a:t>
                </a:r>
                <a:r>
                  <a:rPr lang="en-US" sz="2000" kern="100" baseline="-2500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jy</a:t>
                </a:r>
                <a:endParaRPr lang="zh-CN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CFCBF909-279A-492A-B973-BDAC9735F38F}"/>
                </a:ext>
              </a:extLst>
            </p:cNvPr>
            <p:cNvCxnSpPr/>
            <p:nvPr/>
          </p:nvCxnSpPr>
          <p:spPr>
            <a:xfrm>
              <a:off x="999266" y="38100"/>
              <a:ext cx="0" cy="3746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 Box 580">
              <a:extLst>
                <a:ext uri="{FF2B5EF4-FFF2-40B4-BE49-F238E27FC236}">
                  <a16:creationId xmlns:a16="http://schemas.microsoft.com/office/drawing/2014/main" id="{9F1B2E85-F804-4141-AD88-A54C0F69E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2843" y="19050"/>
              <a:ext cx="398457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F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AutoShape 577">
              <a:extLst>
                <a:ext uri="{FF2B5EF4-FFF2-40B4-BE49-F238E27FC236}">
                  <a16:creationId xmlns:a16="http://schemas.microsoft.com/office/drawing/2014/main" id="{CEEAD4C2-0289-494B-84E2-BBC042EA75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68692" y="1104561"/>
              <a:ext cx="76200" cy="1079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CN" altLang="en-US" sz="4000"/>
            </a:p>
          </p:txBody>
        </p:sp>
        <p:sp>
          <p:nvSpPr>
            <p:cNvPr id="33" name="Text Box 578">
              <a:extLst>
                <a:ext uri="{FF2B5EF4-FFF2-40B4-BE49-F238E27FC236}">
                  <a16:creationId xmlns:a16="http://schemas.microsoft.com/office/drawing/2014/main" id="{F2290625-8886-4984-873E-39E60A80A9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995" y="859106"/>
              <a:ext cx="367371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1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578">
              <a:extLst>
                <a:ext uri="{FF2B5EF4-FFF2-40B4-BE49-F238E27FC236}">
                  <a16:creationId xmlns:a16="http://schemas.microsoft.com/office/drawing/2014/main" id="{66B3031F-9DB2-4978-B559-D3FBDF37A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672" y="503415"/>
              <a:ext cx="367371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2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578">
              <a:extLst>
                <a:ext uri="{FF2B5EF4-FFF2-40B4-BE49-F238E27FC236}">
                  <a16:creationId xmlns:a16="http://schemas.microsoft.com/office/drawing/2014/main" id="{F4FF863A-6837-4367-8F15-699107899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1300" y="1096025"/>
              <a:ext cx="367371" cy="35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000" kern="100">
                  <a:effectLst/>
                  <a:latin typeface="等线" panose="02010600030101010101" pitchFamily="2" charset="-122"/>
                  <a:ea typeface="等线" panose="02010600030101010101" pitchFamily="2" charset="-122"/>
                  <a:cs typeface="Times New Roman" panose="02020603050405020304" pitchFamily="18" charset="0"/>
                </a:rPr>
                <a:t>3</a:t>
              </a:r>
              <a:endParaRPr lang="zh-CN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04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04335" y="1019422"/>
            <a:ext cx="8343413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单元刚度矩阵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二维杆单元单元刚度矩阵（回顾）</a:t>
            </a:r>
          </a:p>
        </p:txBody>
      </p:sp>
      <p:graphicFrame>
        <p:nvGraphicFramePr>
          <p:cNvPr id="7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60713"/>
              </p:ext>
            </p:extLst>
          </p:nvPr>
        </p:nvGraphicFramePr>
        <p:xfrm>
          <a:off x="825500" y="4454119"/>
          <a:ext cx="768985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name="Equation" r:id="rId4" imgW="4292280" imgH="799920" progId="Equation.DSMT4">
                  <p:embed/>
                </p:oleObj>
              </mc:Choice>
              <mc:Fallback>
                <p:oleObj name="Equation" r:id="rId4" imgW="4292280" imgH="799920" progId="Equation.DSMT4">
                  <p:embed/>
                  <p:pic>
                    <p:nvPicPr>
                      <p:cNvPr id="7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4454119"/>
                        <a:ext cx="7689850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5">
            <a:extLst>
              <a:ext uri="{FF2B5EF4-FFF2-40B4-BE49-F238E27FC236}">
                <a16:creationId xmlns:a16="http://schemas.microsoft.com/office/drawing/2014/main" id="{D5B5B90D-7D56-4F2B-88E5-83E1A1FBA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784803"/>
              </p:ext>
            </p:extLst>
          </p:nvPr>
        </p:nvGraphicFramePr>
        <p:xfrm>
          <a:off x="607351" y="2353134"/>
          <a:ext cx="3230562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6" imgW="1803240" imgH="799920" progId="Equation.DSMT4">
                  <p:embed/>
                </p:oleObj>
              </mc:Choice>
              <mc:Fallback>
                <p:oleObj name="Equation" r:id="rId6" imgW="1803240" imgH="799920" progId="Equation.DSMT4">
                  <p:embed/>
                  <p:pic>
                    <p:nvPicPr>
                      <p:cNvPr id="58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51" y="2353134"/>
                        <a:ext cx="3230562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580B4D91-BE3A-43F3-94C5-FADA98A12A8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9854"/>
          <a:stretch/>
        </p:blipFill>
        <p:spPr>
          <a:xfrm>
            <a:off x="5188839" y="817955"/>
            <a:ext cx="3533775" cy="3142622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48AEE835-154E-4757-AA15-CBEAA5B423A1}"/>
              </a:ext>
            </a:extLst>
          </p:cNvPr>
          <p:cNvSpPr txBox="1"/>
          <p:nvPr/>
        </p:nvSpPr>
        <p:spPr>
          <a:xfrm>
            <a:off x="6796952" y="3259723"/>
            <a:ext cx="1627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1.10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杆单元</a:t>
            </a:r>
          </a:p>
        </p:txBody>
      </p:sp>
    </p:spTree>
    <p:extLst>
      <p:ext uri="{BB962C8B-B14F-4D97-AF65-F5344CB8AC3E}">
        <p14:creationId xmlns:p14="http://schemas.microsoft.com/office/powerpoint/2010/main" val="266783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30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C4B6516-B6E4-431D-A81F-6F428986B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02" y="1025082"/>
            <a:ext cx="8276037" cy="268247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78BFD70-30AE-42FE-BAF9-ED802DB94C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6040"/>
          <a:stretch/>
        </p:blipFill>
        <p:spPr>
          <a:xfrm>
            <a:off x="571153" y="3952534"/>
            <a:ext cx="8001693" cy="215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9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31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78BFD70-30AE-42FE-BAF9-ED802DB94C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092" b="-111"/>
          <a:stretch/>
        </p:blipFill>
        <p:spPr>
          <a:xfrm>
            <a:off x="513657" y="1112108"/>
            <a:ext cx="8001693" cy="1841157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6B5082A9-6AC3-4FF5-8037-8CE891B68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173" y="3191578"/>
            <a:ext cx="7811177" cy="18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6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32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3601AAB-692F-49D5-94E3-298CA0362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83" y="1212405"/>
            <a:ext cx="5471634" cy="189754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4CCFCD0E-A7BC-4225-8EE8-71793AA8C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951" y="3292512"/>
            <a:ext cx="6454699" cy="324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93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33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D118B02-1159-425D-8556-26B4E0BD4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99223"/>
            <a:ext cx="9144000" cy="352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4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34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第一章 课堂练习（第二次课）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7655F52-80B7-4FEF-9F2B-810263324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514" y="790909"/>
            <a:ext cx="7292972" cy="300254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F4E23A2-9E64-45D4-AC73-814257A06A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612" y="3771633"/>
            <a:ext cx="6927180" cy="30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2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4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36775" y="2062561"/>
            <a:ext cx="7378452" cy="157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将杆单元组成结构，列出整体刚度方程，即建立平面桁架各结点上内力和外力的平衡方程。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397126" y="4036807"/>
            <a:ext cx="3490912" cy="1854200"/>
            <a:chOff x="2447925" y="3275881"/>
            <a:chExt cx="3490912" cy="1854200"/>
          </a:xfrm>
        </p:grpSpPr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1217DE87-521F-4EE1-BA2E-A074FEE29EAA}"/>
                </a:ext>
              </a:extLst>
            </p:cNvPr>
            <p:cNvCxnSpPr/>
            <p:nvPr/>
          </p:nvCxnSpPr>
          <p:spPr bwMode="auto">
            <a:xfrm flipH="1">
              <a:off x="2627312" y="3358431"/>
              <a:ext cx="1584325" cy="1582737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74BB57A0-9257-463A-B93F-167638A0085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211637" y="3360018"/>
              <a:ext cx="1584325" cy="1584325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42E1F3A9-7A2A-49C2-87B8-D719A1F6040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11637" y="3355256"/>
              <a:ext cx="0" cy="1585912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8BED7EAD-FD9C-4D0D-AF04-31138DB623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27312" y="4941168"/>
              <a:ext cx="1584325" cy="3175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F0422B0B-2901-41A0-9D46-1B3B0D517F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11637" y="4941168"/>
              <a:ext cx="1584325" cy="3175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等腰三角形 11"/>
            <p:cNvSpPr>
              <a:spLocks noChangeArrowheads="1"/>
            </p:cNvSpPr>
            <p:nvPr/>
          </p:nvSpPr>
          <p:spPr bwMode="auto">
            <a:xfrm>
              <a:off x="2482850" y="4988793"/>
              <a:ext cx="288925" cy="1412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/>
              <a:endParaRPr lang="zh-CN" altLang="en-US"/>
            </a:p>
          </p:txBody>
        </p:sp>
        <p:sp>
          <p:nvSpPr>
            <p:cNvPr id="15" name="等腰三角形 16"/>
            <p:cNvSpPr>
              <a:spLocks noChangeArrowheads="1"/>
            </p:cNvSpPr>
            <p:nvPr/>
          </p:nvSpPr>
          <p:spPr bwMode="auto">
            <a:xfrm rot="5400000">
              <a:off x="2374106" y="4861000"/>
              <a:ext cx="288925" cy="14128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/>
              <a:endParaRPr lang="zh-CN" altLang="en-US"/>
            </a:p>
          </p:txBody>
        </p:sp>
        <p:sp>
          <p:nvSpPr>
            <p:cNvPr id="16" name="等腰三角形 18"/>
            <p:cNvSpPr>
              <a:spLocks noChangeArrowheads="1"/>
            </p:cNvSpPr>
            <p:nvPr/>
          </p:nvSpPr>
          <p:spPr bwMode="auto">
            <a:xfrm>
              <a:off x="5651500" y="4988793"/>
              <a:ext cx="287337" cy="1412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/>
              <a:endParaRPr lang="zh-CN" altLang="en-US"/>
            </a:p>
          </p:txBody>
        </p: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C767DD89-2003-458A-A09F-BBA282B9840F}"/>
                </a:ext>
              </a:extLst>
            </p:cNvPr>
            <p:cNvCxnSpPr/>
            <p:nvPr/>
          </p:nvCxnSpPr>
          <p:spPr bwMode="auto">
            <a:xfrm>
              <a:off x="4211637" y="3355256"/>
              <a:ext cx="936625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D9A5674C-53E5-497B-84F5-2270EE4BAF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11637" y="3355256"/>
              <a:ext cx="0" cy="64135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E897E47E-AE22-463B-A9BF-759A6C2C07FD}"/>
                </a:ext>
              </a:extLst>
            </p:cNvPr>
            <p:cNvSpPr txBox="1"/>
            <p:nvPr/>
          </p:nvSpPr>
          <p:spPr bwMode="auto">
            <a:xfrm>
              <a:off x="5181600" y="3275881"/>
              <a:ext cx="625475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2400" b="1" kern="0" dirty="0">
                  <a:latin typeface="+mj-lt"/>
                  <a:ea typeface="+mj-ea"/>
                  <a:cs typeface="+mj-cs"/>
                </a:rPr>
                <a:t>P</a:t>
              </a:r>
              <a:r>
                <a:rPr lang="en-US" altLang="zh-CN" sz="1800" b="1" kern="0" dirty="0">
                  <a:latin typeface="+mj-lt"/>
                  <a:ea typeface="+mj-ea"/>
                  <a:cs typeface="+mj-cs"/>
                </a:rPr>
                <a:t>4</a:t>
              </a:r>
              <a:r>
                <a:rPr lang="en-US" altLang="zh-CN" sz="2400" b="1" kern="0" dirty="0">
                  <a:latin typeface="+mj-lt"/>
                  <a:ea typeface="+mj-ea"/>
                  <a:cs typeface="+mj-cs"/>
                </a:rPr>
                <a:t>x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3347982-CA01-4CDD-B851-4FC9DF274300}"/>
                </a:ext>
              </a:extLst>
            </p:cNvPr>
            <p:cNvSpPr txBox="1"/>
            <p:nvPr/>
          </p:nvSpPr>
          <p:spPr bwMode="auto">
            <a:xfrm>
              <a:off x="4249737" y="3825156"/>
              <a:ext cx="6270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2400" b="1" kern="0" dirty="0">
                  <a:latin typeface="+mj-lt"/>
                  <a:ea typeface="+mj-ea"/>
                  <a:cs typeface="+mj-cs"/>
                </a:rPr>
                <a:t>P</a:t>
              </a:r>
              <a:r>
                <a:rPr lang="en-US" altLang="zh-CN" sz="1800" b="1" kern="0" dirty="0">
                  <a:latin typeface="+mj-lt"/>
                  <a:ea typeface="+mj-ea"/>
                  <a:cs typeface="+mj-cs"/>
                </a:rPr>
                <a:t>4</a:t>
              </a:r>
              <a:r>
                <a:rPr lang="en-US" altLang="zh-CN" sz="2400" b="1" kern="0" dirty="0">
                  <a:latin typeface="+mj-lt"/>
                  <a:ea typeface="+mj-ea"/>
                  <a:cs typeface="+mj-cs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7576054"/>
      </p:ext>
    </p:extLst>
  </p:cSld>
  <p:clrMapOvr>
    <a:masterClrMapping/>
  </p:clrMapOvr>
  <p:transition spd="slow" advClick="0" advTm="1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5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93"/>
          <a:stretch/>
        </p:blipFill>
        <p:spPr bwMode="auto">
          <a:xfrm>
            <a:off x="787818" y="1620253"/>
            <a:ext cx="7500937" cy="4122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组合 2"/>
          <p:cNvGrpSpPr>
            <a:grpSpLocks/>
          </p:cNvGrpSpPr>
          <p:nvPr/>
        </p:nvGrpSpPr>
        <p:grpSpPr bwMode="auto">
          <a:xfrm>
            <a:off x="4115218" y="4068178"/>
            <a:ext cx="450850" cy="411162"/>
            <a:chOff x="4227388" y="3501008"/>
            <a:chExt cx="450974" cy="411204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C0F6FA4-1AC9-499E-B4A7-FC7517794053}"/>
                </a:ext>
              </a:extLst>
            </p:cNvPr>
            <p:cNvSpPr txBox="1"/>
            <p:nvPr/>
          </p:nvSpPr>
          <p:spPr bwMode="auto">
            <a:xfrm>
              <a:off x="4227388" y="3572452"/>
              <a:ext cx="423979" cy="3397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1600" kern="0" dirty="0">
                  <a:latin typeface="+mj-lt"/>
                  <a:ea typeface="+mj-ea"/>
                  <a:cs typeface="+mj-cs"/>
                </a:rPr>
                <a:t>F</a:t>
              </a:r>
              <a:r>
                <a:rPr lang="en-US" altLang="zh-CN" sz="1050" kern="0" dirty="0">
                  <a:latin typeface="+mj-lt"/>
                  <a:ea typeface="+mj-ea"/>
                  <a:cs typeface="+mj-cs"/>
                </a:rPr>
                <a:t>2y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A2E78D22-AE9D-4E09-A490-210E3F06CFE2}"/>
                </a:ext>
              </a:extLst>
            </p:cNvPr>
            <p:cNvSpPr txBox="1"/>
            <p:nvPr/>
          </p:nvSpPr>
          <p:spPr bwMode="auto">
            <a:xfrm>
              <a:off x="4351247" y="3501008"/>
              <a:ext cx="327115" cy="261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1050" kern="0" dirty="0">
                  <a:latin typeface="+mj-lt"/>
                  <a:ea typeface="+mj-ea"/>
                  <a:cs typeface="+mj-cs"/>
                </a:rPr>
                <a:t>④</a:t>
              </a:r>
              <a:endParaRPr lang="en-US" altLang="zh-CN" sz="700" kern="0" dirty="0"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25" name="组合 8"/>
          <p:cNvGrpSpPr>
            <a:grpSpLocks/>
          </p:cNvGrpSpPr>
          <p:nvPr/>
        </p:nvGrpSpPr>
        <p:grpSpPr bwMode="auto">
          <a:xfrm>
            <a:off x="5180430" y="3664953"/>
            <a:ext cx="450850" cy="411162"/>
            <a:chOff x="4227388" y="3501008"/>
            <a:chExt cx="450974" cy="411204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BBEA4A8F-E623-4C11-B455-6227CFE52A4C}"/>
                </a:ext>
              </a:extLst>
            </p:cNvPr>
            <p:cNvSpPr txBox="1"/>
            <p:nvPr/>
          </p:nvSpPr>
          <p:spPr bwMode="auto">
            <a:xfrm>
              <a:off x="4227388" y="3572452"/>
              <a:ext cx="423980" cy="3397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1600" kern="0" dirty="0">
                  <a:latin typeface="+mj-lt"/>
                  <a:ea typeface="+mj-ea"/>
                  <a:cs typeface="+mj-cs"/>
                </a:rPr>
                <a:t>F</a:t>
              </a:r>
              <a:r>
                <a:rPr lang="en-US" altLang="zh-CN" sz="1050" kern="0" dirty="0">
                  <a:latin typeface="+mj-lt"/>
                  <a:ea typeface="+mj-ea"/>
                  <a:cs typeface="+mj-cs"/>
                </a:rPr>
                <a:t>2x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7E62A9DD-89CE-4961-A0C1-36D2D1746AFD}"/>
                </a:ext>
              </a:extLst>
            </p:cNvPr>
            <p:cNvSpPr txBox="1"/>
            <p:nvPr/>
          </p:nvSpPr>
          <p:spPr bwMode="auto">
            <a:xfrm>
              <a:off x="4351247" y="3501008"/>
              <a:ext cx="327115" cy="261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eaLnBrk="1" hangingPunct="1">
                <a:defRPr/>
              </a:pPr>
              <a:r>
                <a:rPr lang="en-US" altLang="zh-CN" sz="1050" kern="0" dirty="0">
                  <a:latin typeface="+mj-lt"/>
                  <a:ea typeface="+mj-ea"/>
                  <a:cs typeface="+mj-cs"/>
                </a:rPr>
                <a:t>④</a:t>
              </a:r>
              <a:endParaRPr lang="en-US" altLang="zh-CN" sz="700" kern="0" dirty="0"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8" name="等腰三角形 3"/>
          <p:cNvSpPr>
            <a:spLocks noChangeArrowheads="1"/>
          </p:cNvSpPr>
          <p:nvPr/>
        </p:nvSpPr>
        <p:spPr bwMode="auto">
          <a:xfrm>
            <a:off x="1867318" y="4717465"/>
            <a:ext cx="144462" cy="142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29" name="等腰三角形 12"/>
          <p:cNvSpPr>
            <a:spLocks noChangeArrowheads="1"/>
          </p:cNvSpPr>
          <p:nvPr/>
        </p:nvSpPr>
        <p:spPr bwMode="auto">
          <a:xfrm rot="19800000">
            <a:off x="1697455" y="4528553"/>
            <a:ext cx="144463" cy="142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30" name="等腰三角形 13"/>
          <p:cNvSpPr>
            <a:spLocks noChangeArrowheads="1"/>
          </p:cNvSpPr>
          <p:nvPr/>
        </p:nvSpPr>
        <p:spPr bwMode="auto">
          <a:xfrm>
            <a:off x="7196555" y="4717465"/>
            <a:ext cx="142875" cy="142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98727" y="5971590"/>
            <a:ext cx="1832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1.12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桁架结构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08815775"/>
      </p:ext>
    </p:extLst>
  </p:cSld>
  <p:clrMapOvr>
    <a:masterClrMapping/>
  </p:clrMapOvr>
  <p:transition spd="slow" advClick="0" advTm="1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6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9837" y="1940514"/>
            <a:ext cx="7772400" cy="3908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b="1" dirty="0"/>
              <a:t>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单元③的刚度方程为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15415"/>
              </p:ext>
            </p:extLst>
          </p:nvPr>
        </p:nvGraphicFramePr>
        <p:xfrm>
          <a:off x="1006227" y="2713626"/>
          <a:ext cx="71151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4" imgW="7115243" imgH="2362290" progId="Equation.DSMT4">
                  <p:embed/>
                </p:oleObj>
              </mc:Choice>
              <mc:Fallback>
                <p:oleObj name="Equation" r:id="rId4" imgW="7115243" imgH="23622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227" y="2713626"/>
                        <a:ext cx="7115175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93131754"/>
      </p:ext>
    </p:extLst>
  </p:cSld>
  <p:clrMapOvr>
    <a:masterClrMapping/>
  </p:clrMapOvr>
  <p:transition spd="slow" advClick="0" advTm="1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7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9837" y="1940514"/>
            <a:ext cx="7772400" cy="3908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dirty="0"/>
              <a:t>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单元④的刚度方程为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786708"/>
              </p:ext>
            </p:extLst>
          </p:nvPr>
        </p:nvGraphicFramePr>
        <p:xfrm>
          <a:off x="1149350" y="2835275"/>
          <a:ext cx="6840538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4" imgW="2514600" imgH="965200" progId="Equation.3">
                  <p:embed/>
                </p:oleObj>
              </mc:Choice>
              <mc:Fallback>
                <p:oleObj name="Equation" r:id="rId4" imgW="2514600" imgH="965200" progId="Equation.3">
                  <p:embed/>
                  <p:pic>
                    <p:nvPicPr>
                      <p:cNvPr id="717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2835275"/>
                        <a:ext cx="6840538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560131096"/>
      </p:ext>
    </p:extLst>
  </p:cSld>
  <p:clrMapOvr>
    <a:masterClrMapping/>
  </p:clrMapOvr>
  <p:transition spd="slow" advClick="0" advTm="1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8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9837" y="1940514"/>
            <a:ext cx="7772400" cy="3908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dirty="0"/>
              <a:t>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单元⑤的刚度方程为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627730"/>
              </p:ext>
            </p:extLst>
          </p:nvPr>
        </p:nvGraphicFramePr>
        <p:xfrm>
          <a:off x="1204662" y="2807202"/>
          <a:ext cx="676275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4" imgW="6762885" imgH="2362290" progId="Equation.DSMT4">
                  <p:embed/>
                </p:oleObj>
              </mc:Choice>
              <mc:Fallback>
                <p:oleObj name="Equation" r:id="rId4" imgW="6762885" imgH="23622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662" y="2807202"/>
                        <a:ext cx="6762750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232837682"/>
      </p:ext>
    </p:extLst>
  </p:cSld>
  <p:clrMapOvr>
    <a:masterClrMapping/>
  </p:clrMapOvr>
  <p:transition spd="slow" advClick="0" advTm="1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9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有限元法的基本概念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3588" y="2034089"/>
            <a:ext cx="7772400" cy="3908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根据变形协调条件，即在相互连接的公共结点处，各单元的结点位移必须相等，如结点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处，其位移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320338"/>
              </p:ext>
            </p:extLst>
          </p:nvPr>
        </p:nvGraphicFramePr>
        <p:xfrm>
          <a:off x="2568575" y="3556502"/>
          <a:ext cx="3889375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4" imgW="1295400" imgH="482600" progId="Equation.3">
                  <p:embed/>
                </p:oleObj>
              </mc:Choice>
              <mc:Fallback>
                <p:oleObj name="Equation" r:id="rId4" imgW="1295400" imgH="482600" progId="Equation.3">
                  <p:embed/>
                  <p:pic>
                    <p:nvPicPr>
                      <p:cNvPr id="92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3556502"/>
                        <a:ext cx="3889375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4327" y="1019422"/>
            <a:ext cx="8923421" cy="6008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  </a:t>
            </a: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1.2.3  </a:t>
            </a:r>
            <a:r>
              <a:rPr lang="zh-CN" altLang="en-US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杆单元的结构刚度方程</a:t>
            </a:r>
            <a:endParaRPr lang="en-US" altLang="zh-CN" sz="2400" b="1" dirty="0">
              <a:solidFill>
                <a:srgbClr val="24447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FontTx/>
              <a:buNone/>
            </a:pPr>
            <a:r>
              <a:rPr lang="en-US" altLang="zh-CN" sz="2400" b="1" dirty="0">
                <a:solidFill>
                  <a:srgbClr val="24447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294950591"/>
      </p:ext>
    </p:extLst>
  </p:cSld>
  <p:clrMapOvr>
    <a:masterClrMapping/>
  </p:clrMapOvr>
  <p:transition spd="slow" advClick="0" advTm="10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28d87e1-63b4-431c-bfd4-568db949dacd"/>
  <p:tag name="COMMONDATA" val="eyJoZGlkIjoiNmEyNjYxNWNlZThjMDM4NGRlNTJmZjU4NjIwMDY1ZWQ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1943</TotalTime>
  <Words>1407</Words>
  <Application>Microsoft Office PowerPoint</Application>
  <PresentationFormat>全屏显示(4:3)</PresentationFormat>
  <Paragraphs>237</Paragraphs>
  <Slides>34</Slides>
  <Notes>34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34</vt:i4>
      </vt:variant>
    </vt:vector>
  </HeadingPairs>
  <TitlesOfParts>
    <vt:vector size="48" baseType="lpstr">
      <vt:lpstr>等线</vt:lpstr>
      <vt:lpstr>等线 Light</vt:lpstr>
      <vt:lpstr>黑体</vt:lpstr>
      <vt:lpstr>楷体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Office 主题</vt:lpstr>
      <vt:lpstr>Equation</vt:lpstr>
      <vt:lpstr>MathType 7.0 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</dc:creator>
  <cp:lastModifiedBy>高希光</cp:lastModifiedBy>
  <cp:revision>801</cp:revision>
  <cp:lastPrinted>2020-07-23T06:49:00Z</cp:lastPrinted>
  <dcterms:created xsi:type="dcterms:W3CDTF">2016-07-12T14:34:00Z</dcterms:created>
  <dcterms:modified xsi:type="dcterms:W3CDTF">2024-12-19T13:52:42Z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0BF6773990804D47B6AC2A33D08F7ACC</vt:lpwstr>
  </property>
</Properties>
</file>